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4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4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2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6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0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5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8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5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7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3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D4818-4552-4A68-B3F4-FB602A35AF0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50E21-81C1-46CE-B871-3028E654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8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48" y="1511970"/>
            <a:ext cx="2576940" cy="1181042"/>
          </a:xfrm>
          <a:solidFill>
            <a:srgbClr val="FF0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sz="4800" b="1" dirty="0"/>
              <a:t>Level 1</a:t>
            </a:r>
            <a:br>
              <a:rPr lang="en-US" sz="2800" b="1" dirty="0"/>
            </a:br>
            <a:r>
              <a:rPr lang="en-US" sz="2800" b="1" dirty="0"/>
              <a:t>SIT &amp; SHAKE</a:t>
            </a:r>
            <a:endParaRPr lang="en-US" b="1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533438" y="2693336"/>
            <a:ext cx="2576947" cy="11810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2</a:t>
            </a:r>
            <a:endParaRPr lang="en-US" sz="3200" b="1" dirty="0"/>
          </a:p>
          <a:p>
            <a:pPr algn="ctr"/>
            <a:r>
              <a:rPr lang="en-US" sz="2600" b="1" dirty="0"/>
              <a:t>STRETCH &amp; POINT</a:t>
            </a:r>
            <a:endParaRPr lang="en-US" sz="4300" b="1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533430" y="3874377"/>
            <a:ext cx="2576951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3</a:t>
            </a:r>
            <a:endParaRPr lang="en-US" sz="3200" b="1" dirty="0"/>
          </a:p>
          <a:p>
            <a:pPr algn="ctr"/>
            <a:r>
              <a:rPr lang="en-US" sz="2800" b="1" dirty="0"/>
              <a:t>STAND</a:t>
            </a:r>
            <a:endParaRPr lang="en-US" b="1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533429" y="5024105"/>
            <a:ext cx="2576952" cy="117395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Level 4</a:t>
            </a:r>
            <a:endParaRPr lang="en-US" sz="3200" b="1" dirty="0"/>
          </a:p>
          <a:p>
            <a:pPr algn="ctr"/>
            <a:r>
              <a:rPr lang="en-US" sz="2800" b="1" dirty="0"/>
              <a:t>MARCH &amp; WALK</a:t>
            </a:r>
            <a:endParaRPr lang="en-US" b="1" dirty="0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599947" y="450345"/>
            <a:ext cx="2510444" cy="83404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00" b="1" u="sng" dirty="0"/>
              <a:t>BMAT Level</a:t>
            </a: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6940219" y="1526331"/>
            <a:ext cx="2044307" cy="118104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/>
          </a:p>
          <a:p>
            <a:r>
              <a:rPr lang="en-US" sz="1500" dirty="0"/>
              <a:t>Ceiling or total lift</a:t>
            </a:r>
          </a:p>
          <a:p>
            <a:r>
              <a:rPr lang="en-US" sz="1500" dirty="0"/>
              <a:t>Air assist device or PATRAN sheet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940218" y="464381"/>
            <a:ext cx="5003053" cy="83405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00" b="1" u="sng" dirty="0"/>
              <a:t>Equipment</a:t>
            </a: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6940219" y="2707376"/>
            <a:ext cx="2044307" cy="118104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Ceiling or portable lift</a:t>
            </a:r>
          </a:p>
          <a:p>
            <a:r>
              <a:rPr lang="en-US" sz="1300" dirty="0"/>
              <a:t>Air assist device or PATRAN sheet</a:t>
            </a:r>
          </a:p>
          <a:p>
            <a:r>
              <a:rPr lang="en-US" sz="1300" dirty="0"/>
              <a:t>Mechanical Sit- Stand</a:t>
            </a:r>
          </a:p>
        </p:txBody>
      </p:sp>
      <p:sp>
        <p:nvSpPr>
          <p:cNvPr id="12" name="Title 3"/>
          <p:cNvSpPr txBox="1">
            <a:spLocks/>
          </p:cNvSpPr>
          <p:nvPr/>
        </p:nvSpPr>
        <p:spPr>
          <a:xfrm>
            <a:off x="6940217" y="3888416"/>
            <a:ext cx="2044309" cy="115674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Gait Belt</a:t>
            </a:r>
          </a:p>
          <a:p>
            <a:r>
              <a:rPr lang="en-US" sz="1600" dirty="0"/>
              <a:t>Manual Stand-aid</a:t>
            </a:r>
          </a:p>
          <a:p>
            <a:r>
              <a:rPr lang="en-US" sz="1600" dirty="0"/>
              <a:t>Walker or assistive device</a:t>
            </a:r>
          </a:p>
        </p:txBody>
      </p:sp>
      <p:sp>
        <p:nvSpPr>
          <p:cNvPr id="14" name="Title 3"/>
          <p:cNvSpPr txBox="1">
            <a:spLocks/>
          </p:cNvSpPr>
          <p:nvPr/>
        </p:nvSpPr>
        <p:spPr>
          <a:xfrm>
            <a:off x="6940219" y="5045158"/>
            <a:ext cx="2044306" cy="11548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-None</a:t>
            </a:r>
          </a:p>
        </p:txBody>
      </p:sp>
      <p:sp>
        <p:nvSpPr>
          <p:cNvPr id="15" name="Title 3"/>
          <p:cNvSpPr txBox="1">
            <a:spLocks/>
          </p:cNvSpPr>
          <p:nvPr/>
        </p:nvSpPr>
        <p:spPr>
          <a:xfrm>
            <a:off x="3275941" y="1523453"/>
            <a:ext cx="3458101" cy="118104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b="1" dirty="0"/>
          </a:p>
          <a:p>
            <a:r>
              <a:rPr lang="en-US" sz="1600" b="1" dirty="0"/>
              <a:t>Dependent</a:t>
            </a:r>
            <a:r>
              <a:rPr lang="en-US" sz="1600" dirty="0"/>
              <a:t>: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600" dirty="0"/>
              <a:t>on bedrest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600" dirty="0"/>
              <a:t>unable to assist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600" dirty="0"/>
              <a:t>weakness throughout all extremities,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600" dirty="0"/>
              <a:t>unable to sit up</a:t>
            </a: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3275945" y="3874055"/>
            <a:ext cx="3458097" cy="11567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Minimum Assistance</a:t>
            </a:r>
            <a:r>
              <a:rPr lang="en-US" sz="1600" dirty="0"/>
              <a:t>: able to bear weight, may need physical assistance</a:t>
            </a:r>
            <a:endParaRPr lang="en-US" sz="1100" dirty="0"/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3275941" y="2693012"/>
            <a:ext cx="3458101" cy="118104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Moderately Dependent</a:t>
            </a:r>
            <a:r>
              <a:rPr lang="en-US" sz="1600" dirty="0"/>
              <a:t>: can come to a seated position but cannot get up, able to bend/flex ankle and point toes (with at least with one leg) </a:t>
            </a: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3275947" y="5031125"/>
            <a:ext cx="3458076" cy="116886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Independent</a:t>
            </a:r>
            <a:r>
              <a:rPr lang="en-US" sz="1600" dirty="0"/>
              <a:t>: able to stand from seated position and walk independently without assistive devices; no known concerns for falling</a:t>
            </a: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3275936" y="461106"/>
            <a:ext cx="3458087" cy="83404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00" b="1" u="sng"/>
              <a:t>Ability</a:t>
            </a:r>
            <a:endParaRPr lang="en-US" sz="4200" b="1" u="sng" dirty="0"/>
          </a:p>
        </p:txBody>
      </p:sp>
      <p:sp>
        <p:nvSpPr>
          <p:cNvPr id="20" name="Title 3"/>
          <p:cNvSpPr txBox="1">
            <a:spLocks/>
          </p:cNvSpPr>
          <p:nvPr/>
        </p:nvSpPr>
        <p:spPr>
          <a:xfrm>
            <a:off x="533428" y="6180522"/>
            <a:ext cx="8451097" cy="48020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chemeClr val="bg1"/>
                </a:solidFill>
              </a:rPr>
              <a:t>Your Safety is Our Greatest Concern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9282" y="0"/>
            <a:ext cx="11353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543800" algn="l"/>
              </a:tabLst>
            </a:pPr>
            <a:r>
              <a:rPr lang="en-US" dirty="0"/>
              <a:t>Safe Patient Handling                                                                                                    Bedside Mobility Assessment Tool (BMAT)</a:t>
            </a:r>
          </a:p>
        </p:txBody>
      </p:sp>
      <p:sp>
        <p:nvSpPr>
          <p:cNvPr id="27" name="Down Arrow 26"/>
          <p:cNvSpPr/>
          <p:nvPr/>
        </p:nvSpPr>
        <p:spPr>
          <a:xfrm>
            <a:off x="174812" y="1613647"/>
            <a:ext cx="290686" cy="4262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LEVEL      OF      INDEPENDENCE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147" y="1613647"/>
            <a:ext cx="1091493" cy="1000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530" y="1526330"/>
            <a:ext cx="1278470" cy="1181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HoverMatt Single-Patient Us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4414" y="1679170"/>
            <a:ext cx="1150967" cy="111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4870" y="2735093"/>
            <a:ext cx="1318402" cy="1218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1337" y="2832100"/>
            <a:ext cx="1279525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1063" y="4203484"/>
            <a:ext cx="1249808" cy="1154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6831" y="4170583"/>
            <a:ext cx="1195169" cy="119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04147" y="4428664"/>
            <a:ext cx="1114858" cy="61649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CA6BA7D-06D9-4249-C36D-CF156CB9F2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125" y="5829461"/>
            <a:ext cx="2923684" cy="481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661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154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Level 1 SIT &amp; SHAKE</vt:lpstr>
    </vt:vector>
  </TitlesOfParts>
  <Company>URMC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 1</dc:title>
  <dc:creator>Neary, Colleen</dc:creator>
  <cp:lastModifiedBy>Sharon Chase</cp:lastModifiedBy>
  <cp:revision>27</cp:revision>
  <dcterms:created xsi:type="dcterms:W3CDTF">2019-01-30T13:11:48Z</dcterms:created>
  <dcterms:modified xsi:type="dcterms:W3CDTF">2026-02-26T00:21:16Z</dcterms:modified>
</cp:coreProperties>
</file>