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994" y="28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6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220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46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29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568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300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756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785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53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673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30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489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29200" y="1526009"/>
            <a:ext cx="2576940" cy="1181042"/>
          </a:xfrm>
          <a:solidFill>
            <a:srgbClr val="FF0000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sz="4800" b="1" dirty="0"/>
              <a:t>Level 1</a:t>
            </a:r>
            <a:br>
              <a:rPr lang="en-US" sz="2800" b="1" dirty="0"/>
            </a:br>
            <a:r>
              <a:rPr lang="en-US" sz="2800" b="1" dirty="0"/>
              <a:t>SIT &amp; SHAKE</a:t>
            </a:r>
            <a:endParaRPr lang="en-US" b="1" dirty="0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5029190" y="2707375"/>
            <a:ext cx="2576947" cy="118104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/>
              <a:t>Level 2</a:t>
            </a:r>
            <a:endParaRPr lang="en-US" sz="3200" b="1" dirty="0"/>
          </a:p>
          <a:p>
            <a:pPr algn="ctr"/>
            <a:r>
              <a:rPr lang="en-US" sz="2600" b="1" dirty="0"/>
              <a:t>STRETCH &amp; POINT</a:t>
            </a:r>
            <a:endParaRPr lang="en-US" sz="4300" b="1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5029182" y="3888416"/>
            <a:ext cx="2576951" cy="115674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/>
              <a:t>Level 3</a:t>
            </a:r>
            <a:endParaRPr lang="en-US" sz="3200" b="1" dirty="0"/>
          </a:p>
          <a:p>
            <a:pPr algn="ctr"/>
            <a:r>
              <a:rPr lang="en-US" sz="2800" b="1" dirty="0"/>
              <a:t>STAND</a:t>
            </a:r>
            <a:endParaRPr lang="en-US" b="1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5029181" y="5038144"/>
            <a:ext cx="2576949" cy="115483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/>
              <a:t>Level 4</a:t>
            </a:r>
            <a:endParaRPr lang="en-US" sz="3200" b="1" dirty="0"/>
          </a:p>
          <a:p>
            <a:pPr algn="ctr"/>
            <a:r>
              <a:rPr lang="en-US" sz="2800" b="1" dirty="0"/>
              <a:t>MARCH&amp;WALK</a:t>
            </a:r>
            <a:endParaRPr lang="en-US" b="1" dirty="0"/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5095701" y="392049"/>
            <a:ext cx="2510441" cy="90638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u="sng" dirty="0"/>
              <a:t>BMAT Level</a:t>
            </a:r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7606140" y="1518990"/>
            <a:ext cx="4056614" cy="118104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If patient </a:t>
            </a:r>
            <a:r>
              <a:rPr lang="en-US" sz="1600" b="1" u="sng" dirty="0"/>
              <a:t>does NOT PASS </a:t>
            </a:r>
            <a:r>
              <a:rPr lang="en-US" sz="1600" b="1" dirty="0"/>
              <a:t>Sit &amp; Shake Assessment, consider the following equipment:</a:t>
            </a:r>
          </a:p>
          <a:p>
            <a:endParaRPr lang="en-US" sz="1600" dirty="0"/>
          </a:p>
          <a:p>
            <a:r>
              <a:rPr lang="en-US" sz="1600" dirty="0"/>
              <a:t>	- Ceiling or portable lift</a:t>
            </a:r>
          </a:p>
          <a:p>
            <a:r>
              <a:rPr lang="en-US" sz="1600" dirty="0"/>
              <a:t>	- Comfort Glide or PATRAN sheet</a:t>
            </a: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606130" y="392049"/>
            <a:ext cx="4056622" cy="90638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u="sng" dirty="0"/>
              <a:t>SPH Equipment</a:t>
            </a: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606130" y="2700036"/>
            <a:ext cx="4056614" cy="118104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300" b="1" dirty="0"/>
              <a:t>If patient </a:t>
            </a:r>
            <a:r>
              <a:rPr lang="en-US" sz="1300" b="1" u="sng" dirty="0"/>
              <a:t>does NOT PASS </a:t>
            </a:r>
            <a:r>
              <a:rPr lang="en-US" sz="1300" b="1" dirty="0"/>
              <a:t>Stretch &amp; Point Assessment:  they are considered a Level 1. </a:t>
            </a:r>
          </a:p>
          <a:p>
            <a:endParaRPr lang="en-US" sz="400" b="1" dirty="0"/>
          </a:p>
          <a:p>
            <a:r>
              <a:rPr lang="en-US" sz="1300" b="1" dirty="0"/>
              <a:t>If the patient </a:t>
            </a:r>
            <a:r>
              <a:rPr lang="en-US" sz="1300" b="1" u="sng" dirty="0"/>
              <a:t>PASSES</a:t>
            </a:r>
            <a:r>
              <a:rPr lang="en-US" sz="1300" b="1" dirty="0"/>
              <a:t>, consider the following equipment:</a:t>
            </a:r>
          </a:p>
          <a:p>
            <a:r>
              <a:rPr lang="en-US" sz="1300" dirty="0"/>
              <a:t>	- Ceiling or portable lift</a:t>
            </a:r>
          </a:p>
          <a:p>
            <a:r>
              <a:rPr lang="en-US" sz="1300" dirty="0"/>
              <a:t>	- Comfort Glide or PATRAN sheet</a:t>
            </a:r>
          </a:p>
          <a:p>
            <a:r>
              <a:rPr lang="en-US" sz="1300" dirty="0"/>
              <a:t>	- Mechanical Sit- Stand</a:t>
            </a:r>
          </a:p>
        </p:txBody>
      </p:sp>
      <p:sp>
        <p:nvSpPr>
          <p:cNvPr id="12" name="Title 3"/>
          <p:cNvSpPr txBox="1">
            <a:spLocks/>
          </p:cNvSpPr>
          <p:nvPr/>
        </p:nvSpPr>
        <p:spPr>
          <a:xfrm>
            <a:off x="7606136" y="3888416"/>
            <a:ext cx="4056617" cy="115674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If patient </a:t>
            </a:r>
            <a:r>
              <a:rPr lang="en-US" sz="1600" b="1" u="sng" dirty="0"/>
              <a:t>does NOT PASS </a:t>
            </a:r>
            <a:r>
              <a:rPr lang="en-US" sz="1600" b="1" dirty="0"/>
              <a:t>Stand Assessment, they are considered a level 2.</a:t>
            </a:r>
          </a:p>
          <a:p>
            <a:endParaRPr lang="en-US" sz="1600" b="1" dirty="0"/>
          </a:p>
          <a:p>
            <a:r>
              <a:rPr lang="en-US" sz="1600" b="1" dirty="0"/>
              <a:t>If the patient </a:t>
            </a:r>
            <a:r>
              <a:rPr lang="en-US" sz="1600" b="1" u="sng" dirty="0"/>
              <a:t>PASSES </a:t>
            </a:r>
            <a:r>
              <a:rPr lang="en-US" sz="1600" b="1" dirty="0"/>
              <a:t> consider the following equipment:</a:t>
            </a:r>
          </a:p>
          <a:p>
            <a:r>
              <a:rPr lang="en-US" sz="1600" dirty="0"/>
              <a:t>	- Gait Belt</a:t>
            </a:r>
          </a:p>
          <a:p>
            <a:r>
              <a:rPr lang="en-US" sz="1600" dirty="0"/>
              <a:t>	- Manual Stand-aid</a:t>
            </a:r>
          </a:p>
        </p:txBody>
      </p:sp>
      <p:sp>
        <p:nvSpPr>
          <p:cNvPr id="14" name="Title 3"/>
          <p:cNvSpPr txBox="1">
            <a:spLocks/>
          </p:cNvSpPr>
          <p:nvPr/>
        </p:nvSpPr>
        <p:spPr>
          <a:xfrm>
            <a:off x="7606133" y="5037498"/>
            <a:ext cx="4056622" cy="115483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If patient </a:t>
            </a:r>
            <a:r>
              <a:rPr lang="en-US" sz="1600" b="1" u="sng" dirty="0"/>
              <a:t>does NOT PASS </a:t>
            </a:r>
            <a:r>
              <a:rPr lang="en-US" sz="1600" b="1" dirty="0"/>
              <a:t>March &amp; Walk Assessment, they are considered a Level 3.</a:t>
            </a:r>
          </a:p>
          <a:p>
            <a:endParaRPr lang="en-US" sz="1600" b="1" dirty="0"/>
          </a:p>
          <a:p>
            <a:r>
              <a:rPr lang="en-US" sz="1600" b="1" dirty="0"/>
              <a:t>If the patient </a:t>
            </a:r>
            <a:r>
              <a:rPr lang="en-US" sz="1600" b="1" u="sng" dirty="0"/>
              <a:t>PASSES</a:t>
            </a:r>
            <a:r>
              <a:rPr lang="en-US" sz="1600" b="1" dirty="0"/>
              <a:t> the March &amp; Walk Assessment, they are considered a Level 4.</a:t>
            </a:r>
          </a:p>
        </p:txBody>
      </p:sp>
      <p:sp>
        <p:nvSpPr>
          <p:cNvPr id="15" name="Title 3"/>
          <p:cNvSpPr txBox="1">
            <a:spLocks/>
          </p:cNvSpPr>
          <p:nvPr/>
        </p:nvSpPr>
        <p:spPr>
          <a:xfrm>
            <a:off x="465506" y="1530476"/>
            <a:ext cx="3458101" cy="118104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b="1" dirty="0"/>
          </a:p>
          <a:p>
            <a:r>
              <a:rPr lang="en-US" sz="1600" b="1" dirty="0"/>
              <a:t>Dependent/Bedfast</a:t>
            </a:r>
            <a:r>
              <a:rPr lang="en-US" sz="1600" dirty="0"/>
              <a:t>: on bedrest, unable to assist, weakness throughout all extremities, unable to sit up.</a:t>
            </a:r>
          </a:p>
        </p:txBody>
      </p:sp>
      <p:sp>
        <p:nvSpPr>
          <p:cNvPr id="16" name="Title 3"/>
          <p:cNvSpPr txBox="1">
            <a:spLocks/>
          </p:cNvSpPr>
          <p:nvPr/>
        </p:nvSpPr>
        <p:spPr>
          <a:xfrm>
            <a:off x="465510" y="3881078"/>
            <a:ext cx="3458097" cy="115674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Minimum Assist</a:t>
            </a:r>
            <a:r>
              <a:rPr lang="en-US" sz="1600" dirty="0"/>
              <a:t>: passed level 2 assessment, able to bear weight, needs standby to minimal assistance. </a:t>
            </a:r>
            <a:endParaRPr lang="en-US" sz="1100" dirty="0"/>
          </a:p>
          <a:p>
            <a:pPr algn="ctr"/>
            <a:r>
              <a:rPr lang="en-US" sz="1100" i="1" dirty="0">
                <a:solidFill>
                  <a:srgbClr val="FF0000"/>
                </a:solidFill>
              </a:rPr>
              <a:t>* If patient uses an assistive device at baseline, Level 3 is the highest level they can be.</a:t>
            </a:r>
            <a:endParaRPr lang="en-US" sz="1600" i="1" dirty="0">
              <a:solidFill>
                <a:srgbClr val="FF0000"/>
              </a:solidFill>
            </a:endParaRPr>
          </a:p>
        </p:txBody>
      </p:sp>
      <p:sp>
        <p:nvSpPr>
          <p:cNvPr id="17" name="Title 3"/>
          <p:cNvSpPr txBox="1">
            <a:spLocks/>
          </p:cNvSpPr>
          <p:nvPr/>
        </p:nvSpPr>
        <p:spPr>
          <a:xfrm>
            <a:off x="465506" y="2700035"/>
            <a:ext cx="3458101" cy="1181042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Moderately Dependent/</a:t>
            </a:r>
            <a:r>
              <a:rPr lang="en-US" sz="1600" b="1" dirty="0" err="1"/>
              <a:t>Chairfast</a:t>
            </a:r>
            <a:r>
              <a:rPr lang="en-US" sz="1600" dirty="0"/>
              <a:t>: passed level 1 assessment, can come to a seated position but cannot stand or transfer, able to bend/flex at ankle and point toes. </a:t>
            </a:r>
          </a:p>
          <a:p>
            <a:pPr algn="ctr"/>
            <a:r>
              <a:rPr lang="en-US" sz="1100" i="1" dirty="0">
                <a:solidFill>
                  <a:srgbClr val="FF0000"/>
                </a:solidFill>
              </a:rPr>
              <a:t>* May be performed with only one leg</a:t>
            </a:r>
          </a:p>
        </p:txBody>
      </p:sp>
      <p:sp>
        <p:nvSpPr>
          <p:cNvPr id="18" name="Title 3"/>
          <p:cNvSpPr txBox="1">
            <a:spLocks/>
          </p:cNvSpPr>
          <p:nvPr/>
        </p:nvSpPr>
        <p:spPr>
          <a:xfrm>
            <a:off x="465512" y="5038148"/>
            <a:ext cx="3458096" cy="115483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Independent</a:t>
            </a:r>
            <a:r>
              <a:rPr lang="en-US" sz="1600" dirty="0"/>
              <a:t>: passed level 3 assessment, able to ambulate and transfer independently without assistive devices and no physiological concerns for falling. </a:t>
            </a:r>
          </a:p>
        </p:txBody>
      </p:sp>
      <p:sp>
        <p:nvSpPr>
          <p:cNvPr id="19" name="Title 3"/>
          <p:cNvSpPr txBox="1">
            <a:spLocks/>
          </p:cNvSpPr>
          <p:nvPr/>
        </p:nvSpPr>
        <p:spPr>
          <a:xfrm>
            <a:off x="465524" y="392049"/>
            <a:ext cx="3458087" cy="834045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u="sng" dirty="0"/>
              <a:t>Patient’s Abilities</a:t>
            </a:r>
          </a:p>
        </p:txBody>
      </p:sp>
      <p:sp>
        <p:nvSpPr>
          <p:cNvPr id="20" name="Title 3"/>
          <p:cNvSpPr txBox="1">
            <a:spLocks/>
          </p:cNvSpPr>
          <p:nvPr/>
        </p:nvSpPr>
        <p:spPr>
          <a:xfrm>
            <a:off x="465511" y="6192982"/>
            <a:ext cx="11197243" cy="473826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chemeClr val="bg1"/>
                </a:solidFill>
              </a:rPr>
              <a:t>When in doubt, err on the side of caution – always default to the safest BMAT level and lifting/transfer method.  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2" name="Title 3"/>
          <p:cNvSpPr txBox="1">
            <a:spLocks/>
          </p:cNvSpPr>
          <p:nvPr/>
        </p:nvSpPr>
        <p:spPr>
          <a:xfrm>
            <a:off x="3923607" y="1530147"/>
            <a:ext cx="1172095" cy="118104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/>
              <a:t>Assessment of:</a:t>
            </a:r>
          </a:p>
          <a:p>
            <a:pPr algn="ctr"/>
            <a:endParaRPr lang="en-US" sz="4800" b="1" dirty="0"/>
          </a:p>
          <a:p>
            <a:pPr algn="ctr"/>
            <a:r>
              <a:rPr lang="en-US" sz="4800" dirty="0"/>
              <a:t>Cognition </a:t>
            </a:r>
          </a:p>
          <a:p>
            <a:pPr algn="ctr"/>
            <a:r>
              <a:rPr lang="en-US" sz="4800" dirty="0"/>
              <a:t>Trunk Strength</a:t>
            </a:r>
          </a:p>
          <a:p>
            <a:pPr algn="ctr"/>
            <a:r>
              <a:rPr lang="en-US" sz="4800" dirty="0"/>
              <a:t>Seated Balance</a:t>
            </a:r>
          </a:p>
        </p:txBody>
      </p:sp>
      <p:sp>
        <p:nvSpPr>
          <p:cNvPr id="23" name="Title 3"/>
          <p:cNvSpPr txBox="1">
            <a:spLocks/>
          </p:cNvSpPr>
          <p:nvPr/>
        </p:nvSpPr>
        <p:spPr>
          <a:xfrm>
            <a:off x="3923588" y="2704657"/>
            <a:ext cx="1172113" cy="118104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/>
              <a:t>Assessment of:</a:t>
            </a:r>
          </a:p>
          <a:p>
            <a:pPr algn="ctr"/>
            <a:endParaRPr lang="en-US" sz="4800" b="1" dirty="0"/>
          </a:p>
          <a:p>
            <a:pPr algn="ctr"/>
            <a:r>
              <a:rPr lang="en-US" dirty="0"/>
              <a:t>Lower extremity strength</a:t>
            </a:r>
          </a:p>
          <a:p>
            <a:pPr algn="ctr"/>
            <a:r>
              <a:rPr lang="en-US" dirty="0"/>
              <a:t>Stability</a:t>
            </a:r>
          </a:p>
        </p:txBody>
      </p:sp>
      <p:sp>
        <p:nvSpPr>
          <p:cNvPr id="24" name="Title 3"/>
          <p:cNvSpPr txBox="1">
            <a:spLocks/>
          </p:cNvSpPr>
          <p:nvPr/>
        </p:nvSpPr>
        <p:spPr>
          <a:xfrm>
            <a:off x="3923611" y="3883390"/>
            <a:ext cx="1172089" cy="115674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/>
              <a:t>Assessment of:</a:t>
            </a:r>
          </a:p>
          <a:p>
            <a:pPr algn="ctr"/>
            <a:endParaRPr lang="en-US" sz="4800" b="1" dirty="0"/>
          </a:p>
          <a:p>
            <a:pPr algn="ctr"/>
            <a:r>
              <a:rPr lang="en-US" dirty="0"/>
              <a:t>Lower extremity strength when standing</a:t>
            </a:r>
          </a:p>
        </p:txBody>
      </p:sp>
      <p:sp>
        <p:nvSpPr>
          <p:cNvPr id="25" name="Title 3"/>
          <p:cNvSpPr txBox="1">
            <a:spLocks/>
          </p:cNvSpPr>
          <p:nvPr/>
        </p:nvSpPr>
        <p:spPr>
          <a:xfrm>
            <a:off x="3923588" y="5042282"/>
            <a:ext cx="1172111" cy="115483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b="1" dirty="0"/>
              <a:t>Assessment of:</a:t>
            </a:r>
          </a:p>
          <a:p>
            <a:pPr algn="ctr"/>
            <a:endParaRPr lang="en-US" sz="1200" b="1" dirty="0"/>
          </a:p>
          <a:p>
            <a:pPr algn="ctr"/>
            <a:r>
              <a:rPr lang="en-US" sz="1100" dirty="0"/>
              <a:t>Standing balance</a:t>
            </a:r>
          </a:p>
          <a:p>
            <a:pPr algn="ctr"/>
            <a:r>
              <a:rPr lang="en-US" sz="1100" dirty="0"/>
              <a:t>Gait</a:t>
            </a:r>
          </a:p>
        </p:txBody>
      </p:sp>
      <p:sp>
        <p:nvSpPr>
          <p:cNvPr id="26" name="Title 3"/>
          <p:cNvSpPr txBox="1">
            <a:spLocks/>
          </p:cNvSpPr>
          <p:nvPr/>
        </p:nvSpPr>
        <p:spPr>
          <a:xfrm>
            <a:off x="3923587" y="392049"/>
            <a:ext cx="1172114" cy="90638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u="sng" dirty="0"/>
              <a:t>Why?</a:t>
            </a:r>
          </a:p>
        </p:txBody>
      </p:sp>
      <p:sp>
        <p:nvSpPr>
          <p:cNvPr id="21" name="Title 3"/>
          <p:cNvSpPr txBox="1">
            <a:spLocks/>
          </p:cNvSpPr>
          <p:nvPr/>
        </p:nvSpPr>
        <p:spPr>
          <a:xfrm>
            <a:off x="465506" y="1213658"/>
            <a:ext cx="11197243" cy="309477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>
                <a:solidFill>
                  <a:schemeClr val="bg1"/>
                </a:solidFill>
              </a:rPr>
              <a:t>Determine patient’s baseline prior to admission: Is assistive equipment needed?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661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23607" y="1524735"/>
            <a:ext cx="2576940" cy="1181042"/>
          </a:xfrm>
          <a:solidFill>
            <a:srgbClr val="FF0000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sz="4800" b="1" dirty="0"/>
              <a:t>Level 1</a:t>
            </a:r>
            <a:br>
              <a:rPr lang="en-US" sz="2800" b="1" dirty="0"/>
            </a:br>
            <a:r>
              <a:rPr lang="en-US" sz="2800" b="1" dirty="0"/>
              <a:t>SIT &amp; SHAKE</a:t>
            </a:r>
            <a:endParaRPr lang="en-US" b="1" dirty="0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928113" y="2705362"/>
            <a:ext cx="2576947" cy="118104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/>
              <a:t>Level 2</a:t>
            </a:r>
            <a:endParaRPr lang="en-US" sz="3200" b="1" dirty="0"/>
          </a:p>
          <a:p>
            <a:pPr algn="ctr"/>
            <a:r>
              <a:rPr lang="en-US" sz="2600" b="1" dirty="0"/>
              <a:t>STRETCH &amp; POINT</a:t>
            </a:r>
            <a:endParaRPr lang="en-US" sz="4300" b="1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3920908" y="3888416"/>
            <a:ext cx="2576951" cy="115674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/>
              <a:t>Level 3</a:t>
            </a:r>
            <a:endParaRPr lang="en-US" sz="3200" b="1" dirty="0"/>
          </a:p>
          <a:p>
            <a:pPr algn="ctr"/>
            <a:r>
              <a:rPr lang="en-US" sz="2800" b="1" dirty="0"/>
              <a:t>STAND</a:t>
            </a:r>
            <a:endParaRPr lang="en-US" b="1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3928113" y="5037497"/>
            <a:ext cx="2576949" cy="115483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/>
              <a:t>Level 4</a:t>
            </a:r>
            <a:endParaRPr lang="en-US" sz="3200" b="1" dirty="0"/>
          </a:p>
          <a:p>
            <a:pPr algn="ctr"/>
            <a:r>
              <a:rPr lang="en-US" sz="2800" b="1" dirty="0"/>
              <a:t>MARCH&amp;WALK</a:t>
            </a:r>
            <a:endParaRPr lang="en-US" b="1" dirty="0"/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3923588" y="392049"/>
            <a:ext cx="2510441" cy="90638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u="sng" dirty="0"/>
              <a:t>BMAT Level</a:t>
            </a:r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6497859" y="1538642"/>
            <a:ext cx="3023646" cy="118104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If patient </a:t>
            </a:r>
            <a:r>
              <a:rPr lang="en-US" sz="1600" b="1" u="sng" dirty="0"/>
              <a:t>does NOT PASS </a:t>
            </a:r>
            <a:r>
              <a:rPr lang="en-US" sz="1600" b="1" dirty="0"/>
              <a:t>Sit &amp; Shake Assessment, consider the following equipment:</a:t>
            </a:r>
          </a:p>
          <a:p>
            <a:endParaRPr lang="en-US" sz="1600" dirty="0"/>
          </a:p>
          <a:p>
            <a:r>
              <a:rPr lang="en-US" sz="1600" dirty="0"/>
              <a:t>- Ceiling or portable lift</a:t>
            </a:r>
          </a:p>
          <a:p>
            <a:r>
              <a:rPr lang="en-US" sz="1600" dirty="0"/>
              <a:t>- Comfort Glide or PATRAN sheet</a:t>
            </a: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6434029" y="392047"/>
            <a:ext cx="3087476" cy="90638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u="sng" dirty="0"/>
              <a:t>SPH Equipment</a:t>
            </a: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6506844" y="2700035"/>
            <a:ext cx="3014652" cy="118104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300" b="1" dirty="0"/>
              <a:t>If the patient </a:t>
            </a:r>
            <a:r>
              <a:rPr lang="en-US" sz="1300" b="1" u="sng" dirty="0"/>
              <a:t>PASSES</a:t>
            </a:r>
            <a:r>
              <a:rPr lang="en-US" sz="1300" b="1" dirty="0"/>
              <a:t>, consider the following equipment:</a:t>
            </a:r>
          </a:p>
          <a:p>
            <a:r>
              <a:rPr lang="en-US" sz="1300" dirty="0"/>
              <a:t>- Ceiling or portable lift</a:t>
            </a:r>
          </a:p>
          <a:p>
            <a:r>
              <a:rPr lang="en-US" sz="1300" dirty="0"/>
              <a:t>- Comfort Glide or PATRAN sheet</a:t>
            </a:r>
          </a:p>
          <a:p>
            <a:r>
              <a:rPr lang="en-US" sz="1300" dirty="0"/>
              <a:t>- Mechanical Sit- Stand</a:t>
            </a:r>
          </a:p>
        </p:txBody>
      </p:sp>
      <p:sp>
        <p:nvSpPr>
          <p:cNvPr id="12" name="Title 3"/>
          <p:cNvSpPr txBox="1">
            <a:spLocks/>
          </p:cNvSpPr>
          <p:nvPr/>
        </p:nvSpPr>
        <p:spPr>
          <a:xfrm>
            <a:off x="6497860" y="3893744"/>
            <a:ext cx="3039866" cy="114328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b="1" dirty="0"/>
          </a:p>
          <a:p>
            <a:r>
              <a:rPr lang="en-US" sz="1600" b="1" dirty="0"/>
              <a:t>If the patient </a:t>
            </a:r>
            <a:r>
              <a:rPr lang="en-US" sz="1600" b="1" u="sng" dirty="0"/>
              <a:t>PASSES </a:t>
            </a:r>
            <a:r>
              <a:rPr lang="en-US" sz="1600" b="1" dirty="0"/>
              <a:t> consider the following equipment:</a:t>
            </a:r>
          </a:p>
          <a:p>
            <a:r>
              <a:rPr lang="en-US" sz="1600" dirty="0"/>
              <a:t>-  Gait Belt</a:t>
            </a:r>
          </a:p>
          <a:p>
            <a:r>
              <a:rPr lang="en-US" sz="1600" dirty="0"/>
              <a:t>-  Manual Stand-aid</a:t>
            </a:r>
          </a:p>
          <a:p>
            <a:r>
              <a:rPr lang="en-US" sz="1600" dirty="0"/>
              <a:t>-  Walker </a:t>
            </a:r>
          </a:p>
          <a:p>
            <a:endParaRPr lang="en-US" sz="1600" dirty="0"/>
          </a:p>
        </p:txBody>
      </p:sp>
      <p:sp>
        <p:nvSpPr>
          <p:cNvPr id="14" name="Title 3"/>
          <p:cNvSpPr txBox="1">
            <a:spLocks/>
          </p:cNvSpPr>
          <p:nvPr/>
        </p:nvSpPr>
        <p:spPr>
          <a:xfrm>
            <a:off x="6497859" y="5037496"/>
            <a:ext cx="3056088" cy="115483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If the patient </a:t>
            </a:r>
            <a:r>
              <a:rPr lang="en-US" sz="1600" b="1" u="sng" dirty="0"/>
              <a:t>PASSES</a:t>
            </a:r>
            <a:r>
              <a:rPr lang="en-US" sz="1600" b="1" dirty="0"/>
              <a:t> the March &amp; Walk Assessment, they are considered a Level 4.</a:t>
            </a:r>
          </a:p>
        </p:txBody>
      </p:sp>
      <p:sp>
        <p:nvSpPr>
          <p:cNvPr id="15" name="Title 3"/>
          <p:cNvSpPr txBox="1">
            <a:spLocks/>
          </p:cNvSpPr>
          <p:nvPr/>
        </p:nvSpPr>
        <p:spPr>
          <a:xfrm>
            <a:off x="465506" y="1530476"/>
            <a:ext cx="3458101" cy="118104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b="1" dirty="0"/>
          </a:p>
          <a:p>
            <a:r>
              <a:rPr lang="en-US" sz="1600" b="1" dirty="0"/>
              <a:t>Dependent/Bedfast</a:t>
            </a:r>
            <a:r>
              <a:rPr lang="en-US" sz="1600" dirty="0"/>
              <a:t>: on bedrest, unable to assist, weakness throughout all extremities, unable to sit up.</a:t>
            </a:r>
          </a:p>
        </p:txBody>
      </p:sp>
      <p:sp>
        <p:nvSpPr>
          <p:cNvPr id="16" name="Title 3"/>
          <p:cNvSpPr txBox="1">
            <a:spLocks/>
          </p:cNvSpPr>
          <p:nvPr/>
        </p:nvSpPr>
        <p:spPr>
          <a:xfrm>
            <a:off x="465510" y="3881078"/>
            <a:ext cx="3458097" cy="115674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Minimum Assist</a:t>
            </a:r>
            <a:r>
              <a:rPr lang="en-US" sz="1600" dirty="0"/>
              <a:t>: passed level 2 assessment, able to bear weight, needs standby to minimal assistance. </a:t>
            </a:r>
            <a:endParaRPr lang="en-US" sz="1100" dirty="0"/>
          </a:p>
          <a:p>
            <a:pPr algn="ctr"/>
            <a:r>
              <a:rPr lang="en-US" sz="1100" i="1" dirty="0">
                <a:solidFill>
                  <a:srgbClr val="FF0000"/>
                </a:solidFill>
              </a:rPr>
              <a:t>* If patient uses an assistive device at baseline, Level 3 is the highest level they can be.</a:t>
            </a:r>
            <a:endParaRPr lang="en-US" sz="1600" i="1" dirty="0">
              <a:solidFill>
                <a:srgbClr val="FF0000"/>
              </a:solidFill>
            </a:endParaRPr>
          </a:p>
        </p:txBody>
      </p:sp>
      <p:sp>
        <p:nvSpPr>
          <p:cNvPr id="17" name="Title 3"/>
          <p:cNvSpPr txBox="1">
            <a:spLocks/>
          </p:cNvSpPr>
          <p:nvPr/>
        </p:nvSpPr>
        <p:spPr>
          <a:xfrm>
            <a:off x="465506" y="2700035"/>
            <a:ext cx="3458101" cy="1181042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Moderately Dependent/</a:t>
            </a:r>
            <a:r>
              <a:rPr lang="en-US" sz="1600" b="1" dirty="0" err="1"/>
              <a:t>Chairfast</a:t>
            </a:r>
            <a:r>
              <a:rPr lang="en-US" sz="1600" dirty="0"/>
              <a:t>: passed level 1 assessment, can come to a seated position but cannot stand or transfer, able to bend/flex at ankle and point toes. </a:t>
            </a:r>
          </a:p>
          <a:p>
            <a:pPr algn="ctr"/>
            <a:r>
              <a:rPr lang="en-US" sz="1100" i="1" dirty="0">
                <a:solidFill>
                  <a:srgbClr val="FF0000"/>
                </a:solidFill>
              </a:rPr>
              <a:t>* May be performed with only one leg</a:t>
            </a:r>
          </a:p>
        </p:txBody>
      </p:sp>
      <p:sp>
        <p:nvSpPr>
          <p:cNvPr id="18" name="Title 3"/>
          <p:cNvSpPr txBox="1">
            <a:spLocks/>
          </p:cNvSpPr>
          <p:nvPr/>
        </p:nvSpPr>
        <p:spPr>
          <a:xfrm>
            <a:off x="465512" y="5038148"/>
            <a:ext cx="3458096" cy="115483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Independent</a:t>
            </a:r>
            <a:r>
              <a:rPr lang="en-US" sz="1600" dirty="0"/>
              <a:t>: passed level 3 assessment, able to ambulate and transfer independently without assistive devices and no physiological concerns for falling. </a:t>
            </a:r>
          </a:p>
        </p:txBody>
      </p:sp>
      <p:sp>
        <p:nvSpPr>
          <p:cNvPr id="19" name="Title 3"/>
          <p:cNvSpPr txBox="1">
            <a:spLocks/>
          </p:cNvSpPr>
          <p:nvPr/>
        </p:nvSpPr>
        <p:spPr>
          <a:xfrm>
            <a:off x="465524" y="392049"/>
            <a:ext cx="3458087" cy="834045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u="sng" dirty="0"/>
              <a:t>Patient’s Abilities</a:t>
            </a:r>
          </a:p>
        </p:txBody>
      </p:sp>
      <p:sp>
        <p:nvSpPr>
          <p:cNvPr id="20" name="Title 3"/>
          <p:cNvSpPr txBox="1">
            <a:spLocks/>
          </p:cNvSpPr>
          <p:nvPr/>
        </p:nvSpPr>
        <p:spPr>
          <a:xfrm>
            <a:off x="465511" y="6192982"/>
            <a:ext cx="11197243" cy="473826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chemeClr val="bg1"/>
                </a:solidFill>
              </a:rPr>
              <a:t>When in doubt, err on the side of caution – always default to the safest BMAT level and lifting/transfer method.  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1" name="Title 3"/>
          <p:cNvSpPr txBox="1">
            <a:spLocks/>
          </p:cNvSpPr>
          <p:nvPr/>
        </p:nvSpPr>
        <p:spPr>
          <a:xfrm>
            <a:off x="465506" y="1213658"/>
            <a:ext cx="11197243" cy="309477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>
                <a:solidFill>
                  <a:schemeClr val="bg1"/>
                </a:solidFill>
              </a:rPr>
              <a:t>Determine patient’s baseline prior to admission: Is assistive equipment needed?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27" name="Title 3">
            <a:extLst>
              <a:ext uri="{FF2B5EF4-FFF2-40B4-BE49-F238E27FC236}">
                <a16:creationId xmlns:a16="http://schemas.microsoft.com/office/drawing/2014/main" id="{03401D85-8FBD-4D37-8032-25C39A3B4603}"/>
              </a:ext>
            </a:extLst>
          </p:cNvPr>
          <p:cNvSpPr txBox="1">
            <a:spLocks/>
          </p:cNvSpPr>
          <p:nvPr/>
        </p:nvSpPr>
        <p:spPr>
          <a:xfrm>
            <a:off x="9521505" y="391396"/>
            <a:ext cx="2141236" cy="82161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u="sng" dirty="0"/>
              <a:t>Mobility</a:t>
            </a:r>
          </a:p>
        </p:txBody>
      </p:sp>
      <p:sp>
        <p:nvSpPr>
          <p:cNvPr id="28" name="Title 3">
            <a:extLst>
              <a:ext uri="{FF2B5EF4-FFF2-40B4-BE49-F238E27FC236}">
                <a16:creationId xmlns:a16="http://schemas.microsoft.com/office/drawing/2014/main" id="{3FA3ED83-F781-4841-B2E4-2A49404103F8}"/>
              </a:ext>
            </a:extLst>
          </p:cNvPr>
          <p:cNvSpPr txBox="1">
            <a:spLocks/>
          </p:cNvSpPr>
          <p:nvPr/>
        </p:nvSpPr>
        <p:spPr>
          <a:xfrm>
            <a:off x="9526011" y="1528818"/>
            <a:ext cx="2132223" cy="118104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dirty="0"/>
              <a:t>-Hoyer lift to chair</a:t>
            </a:r>
          </a:p>
          <a:p>
            <a:pPr algn="ctr"/>
            <a:r>
              <a:rPr lang="en-US" sz="4800" dirty="0"/>
              <a:t>-Lateral transfer to chair</a:t>
            </a:r>
          </a:p>
          <a:p>
            <a:pPr algn="ctr"/>
            <a:r>
              <a:rPr lang="en-US" sz="4800" dirty="0"/>
              <a:t>-BED ROM with caregiver</a:t>
            </a:r>
          </a:p>
        </p:txBody>
      </p:sp>
      <p:sp>
        <p:nvSpPr>
          <p:cNvPr id="29" name="Title 3">
            <a:extLst>
              <a:ext uri="{FF2B5EF4-FFF2-40B4-BE49-F238E27FC236}">
                <a16:creationId xmlns:a16="http://schemas.microsoft.com/office/drawing/2014/main" id="{D36FB768-E27E-4CE3-B6AD-65ED5B5A55EC}"/>
              </a:ext>
            </a:extLst>
          </p:cNvPr>
          <p:cNvSpPr txBox="1">
            <a:spLocks/>
          </p:cNvSpPr>
          <p:nvPr/>
        </p:nvSpPr>
        <p:spPr>
          <a:xfrm>
            <a:off x="9530524" y="2698561"/>
            <a:ext cx="2127710" cy="118104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-Hoyer lift to chair</a:t>
            </a:r>
          </a:p>
          <a:p>
            <a:pPr algn="ctr"/>
            <a:r>
              <a:rPr lang="en-US" dirty="0"/>
              <a:t>-Lateral transfer to chair</a:t>
            </a:r>
          </a:p>
          <a:p>
            <a:pPr algn="ctr"/>
            <a:r>
              <a:rPr lang="en-US" dirty="0"/>
              <a:t>-BED ROM with caregiver</a:t>
            </a:r>
          </a:p>
          <a:p>
            <a:pPr algn="ctr"/>
            <a:r>
              <a:rPr lang="en-US" dirty="0"/>
              <a:t>-Sitting EOB with support/supervision</a:t>
            </a:r>
          </a:p>
          <a:p>
            <a:pPr algn="ctr"/>
            <a:r>
              <a:rPr lang="en-US" dirty="0"/>
              <a:t>-Standing/transfer with mechanical sit- stand (must be performed with PT first)</a:t>
            </a:r>
          </a:p>
        </p:txBody>
      </p:sp>
      <p:sp>
        <p:nvSpPr>
          <p:cNvPr id="30" name="Title 3">
            <a:extLst>
              <a:ext uri="{FF2B5EF4-FFF2-40B4-BE49-F238E27FC236}">
                <a16:creationId xmlns:a16="http://schemas.microsoft.com/office/drawing/2014/main" id="{A19FF14E-B36F-4CA4-8E1A-03E4350783C9}"/>
              </a:ext>
            </a:extLst>
          </p:cNvPr>
          <p:cNvSpPr txBox="1">
            <a:spLocks/>
          </p:cNvSpPr>
          <p:nvPr/>
        </p:nvSpPr>
        <p:spPr>
          <a:xfrm>
            <a:off x="9546745" y="3881075"/>
            <a:ext cx="2111489" cy="115674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dirty="0"/>
          </a:p>
          <a:p>
            <a:pPr algn="ctr"/>
            <a:r>
              <a:rPr lang="en-US" dirty="0"/>
              <a:t>-Stand with stand aide and transfer to chair</a:t>
            </a:r>
          </a:p>
          <a:p>
            <a:pPr algn="ctr"/>
            <a:r>
              <a:rPr lang="en-US" dirty="0"/>
              <a:t>-Stand/transfer/walk with walker distance as able</a:t>
            </a:r>
          </a:p>
          <a:p>
            <a:pPr algn="ctr"/>
            <a:r>
              <a:rPr lang="en-US" dirty="0"/>
              <a:t>-Stand/walk with gait belt distance as able </a:t>
            </a:r>
          </a:p>
          <a:p>
            <a:pPr marL="571500" indent="-571500" algn="ctr">
              <a:buFontTx/>
              <a:buChar char="-"/>
            </a:pPr>
            <a:endParaRPr lang="en-US" dirty="0"/>
          </a:p>
          <a:p>
            <a:pPr marL="571500" indent="-571500" algn="ctr">
              <a:buFontTx/>
              <a:buChar char="-"/>
            </a:pPr>
            <a:endParaRPr lang="en-US" dirty="0"/>
          </a:p>
        </p:txBody>
      </p:sp>
      <p:sp>
        <p:nvSpPr>
          <p:cNvPr id="31" name="Title 3">
            <a:extLst>
              <a:ext uri="{FF2B5EF4-FFF2-40B4-BE49-F238E27FC236}">
                <a16:creationId xmlns:a16="http://schemas.microsoft.com/office/drawing/2014/main" id="{15049A89-9D97-4A7A-BA54-3909042C1B30}"/>
              </a:ext>
            </a:extLst>
          </p:cNvPr>
          <p:cNvSpPr txBox="1">
            <a:spLocks/>
          </p:cNvSpPr>
          <p:nvPr/>
        </p:nvSpPr>
        <p:spPr>
          <a:xfrm>
            <a:off x="9546745" y="5044412"/>
            <a:ext cx="2111489" cy="115483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100" dirty="0"/>
              <a:t>This patient is independent without a device. Be sure to encourage mobility 3x/day and document mobility when it is observed. </a:t>
            </a:r>
          </a:p>
        </p:txBody>
      </p:sp>
    </p:spTree>
    <p:extLst>
      <p:ext uri="{BB962C8B-B14F-4D97-AF65-F5344CB8AC3E}">
        <p14:creationId xmlns:p14="http://schemas.microsoft.com/office/powerpoint/2010/main" val="3873719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1655</TotalTime>
  <Words>733</Words>
  <Application>Microsoft Office PowerPoint</Application>
  <PresentationFormat>Widescreen</PresentationFormat>
  <Paragraphs>101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Level 1 SIT &amp; SHAKE</vt:lpstr>
      <vt:lpstr>Level 1 SIT &amp; SHAKE</vt:lpstr>
    </vt:vector>
  </TitlesOfParts>
  <Company>URMC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Level 1</dc:title>
  <dc:creator>Neary, Colleen</dc:creator>
  <cp:lastModifiedBy>Sharon Chase</cp:lastModifiedBy>
  <cp:revision>22</cp:revision>
  <dcterms:created xsi:type="dcterms:W3CDTF">2019-01-30T13:11:48Z</dcterms:created>
  <dcterms:modified xsi:type="dcterms:W3CDTF">2026-02-25T14:38:36Z</dcterms:modified>
</cp:coreProperties>
</file>