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4E4B3D-D9B4-464E-8EAC-89234510D925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886E2F-8474-45C0-BD87-98654F74E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464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FF50407-F2E6-49BB-ADC0-BC3AA713828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21583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F7A68-C5B7-441B-BC71-BEB321B9AD8A}" type="datetimeFigureOut">
              <a:rPr lang="en-US" smtClean="0"/>
              <a:t>3/3/2026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E0687-386D-4BAF-8264-4525B04A91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4398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F7A68-C5B7-441B-BC71-BEB321B9AD8A}" type="datetimeFigureOut">
              <a:rPr lang="en-US" smtClean="0"/>
              <a:t>3/3/2026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E0687-386D-4BAF-8264-4525B04A91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6922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F7A68-C5B7-441B-BC71-BEB321B9AD8A}" type="datetimeFigureOut">
              <a:rPr lang="en-US" smtClean="0"/>
              <a:t>3/3/2026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E0687-386D-4BAF-8264-4525B04A91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520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F7A68-C5B7-441B-BC71-BEB321B9AD8A}" type="datetimeFigureOut">
              <a:rPr lang="en-US" smtClean="0"/>
              <a:t>3/3/2026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E0687-386D-4BAF-8264-4525B04A91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6472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F7A68-C5B7-441B-BC71-BEB321B9AD8A}" type="datetimeFigureOut">
              <a:rPr lang="en-US" smtClean="0"/>
              <a:t>3/3/2026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E0687-386D-4BAF-8264-4525B04A91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2514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F7A68-C5B7-441B-BC71-BEB321B9AD8A}" type="datetimeFigureOut">
              <a:rPr lang="en-US" smtClean="0"/>
              <a:t>3/3/2026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E0687-386D-4BAF-8264-4525B04A91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881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F7A68-C5B7-441B-BC71-BEB321B9AD8A}" type="datetimeFigureOut">
              <a:rPr lang="en-US" smtClean="0"/>
              <a:t>3/3/2026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E0687-386D-4BAF-8264-4525B04A91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7451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F7A68-C5B7-441B-BC71-BEB321B9AD8A}" type="datetimeFigureOut">
              <a:rPr lang="en-US" smtClean="0"/>
              <a:t>3/3/2026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E0687-386D-4BAF-8264-4525B04A91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147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F7A68-C5B7-441B-BC71-BEB321B9AD8A}" type="datetimeFigureOut">
              <a:rPr lang="en-US" smtClean="0"/>
              <a:t>3/3/2026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E0687-386D-4BAF-8264-4525B04A91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8567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F7A68-C5B7-441B-BC71-BEB321B9AD8A}" type="datetimeFigureOut">
              <a:rPr lang="en-US" smtClean="0"/>
              <a:t>3/3/2026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E0687-386D-4BAF-8264-4525B04A91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7652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F7A68-C5B7-441B-BC71-BEB321B9AD8A}" type="datetimeFigureOut">
              <a:rPr lang="en-US" smtClean="0"/>
              <a:t>3/3/2026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E0687-386D-4BAF-8264-4525B04A91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211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CF7A68-C5B7-441B-BC71-BEB321B9AD8A}" type="datetimeFigureOut">
              <a:rPr lang="en-US" smtClean="0"/>
              <a:t>3/3/2026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8E0687-386D-4BAF-8264-4525B04A91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642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0.png"/><Relationship Id="rId18" Type="http://schemas.openxmlformats.org/officeDocument/2006/relationships/image" Target="../media/image15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9.png"/><Relationship Id="rId17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8.png"/><Relationship Id="rId5" Type="http://schemas.openxmlformats.org/officeDocument/2006/relationships/image" Target="../media/image3.png"/><Relationship Id="rId15" Type="http://schemas.openxmlformats.org/officeDocument/2006/relationships/image" Target="../media/image12.jpeg"/><Relationship Id="rId10" Type="http://schemas.microsoft.com/office/2007/relationships/hdphoto" Target="../media/hdphoto1.wdp"/><Relationship Id="rId4" Type="http://schemas.openxmlformats.org/officeDocument/2006/relationships/image" Target="../media/image2.jpeg"/><Relationship Id="rId9" Type="http://schemas.openxmlformats.org/officeDocument/2006/relationships/image" Target="../media/image7.png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6" name="Rectangle 1045"/>
          <p:cNvSpPr/>
          <p:nvPr/>
        </p:nvSpPr>
        <p:spPr>
          <a:xfrm>
            <a:off x="8915372" y="4147156"/>
            <a:ext cx="1742791" cy="2572644"/>
          </a:xfrm>
          <a:prstGeom prst="rect">
            <a:avLst/>
          </a:prstGeom>
          <a:solidFill>
            <a:srgbClr val="FF99FF">
              <a:alpha val="2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162802" y="316932"/>
            <a:ext cx="1752599" cy="6511087"/>
          </a:xfrm>
          <a:prstGeom prst="rect">
            <a:avLst/>
          </a:prstGeom>
          <a:solidFill>
            <a:srgbClr val="33CCCC">
              <a:alpha val="25098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2"/>
                </a:solidFill>
                <a:latin typeface="Calibri"/>
              </a:rPr>
              <a:t>Sit- Stand Slings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348571" y="316932"/>
            <a:ext cx="1814230" cy="6511087"/>
          </a:xfrm>
          <a:prstGeom prst="rect">
            <a:avLst/>
          </a:prstGeom>
          <a:solidFill>
            <a:srgbClr val="6699FF">
              <a:alpha val="23922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457893" y="250165"/>
            <a:ext cx="1900268" cy="6541069"/>
          </a:xfrm>
          <a:prstGeom prst="rect">
            <a:avLst/>
          </a:prstGeom>
          <a:solidFill>
            <a:srgbClr val="9966FF">
              <a:alpha val="2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532607" y="316932"/>
            <a:ext cx="1915696" cy="6511087"/>
          </a:xfrm>
          <a:prstGeom prst="rect">
            <a:avLst/>
          </a:prstGeom>
          <a:solidFill>
            <a:srgbClr val="FFC000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4000" y="0"/>
            <a:ext cx="91440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prstClr val="white"/>
                </a:solidFill>
                <a:latin typeface="Calibri"/>
              </a:rPr>
              <a:t>Safe Patient Handling and Mobility Quick Reference Guide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89" r="24880"/>
          <a:stretch>
            <a:fillRect/>
          </a:stretch>
        </p:blipFill>
        <p:spPr>
          <a:xfrm>
            <a:off x="3474381" y="1264351"/>
            <a:ext cx="568484" cy="609059"/>
          </a:xfrm>
          <a:prstGeom prst="rect">
            <a:avLst/>
          </a:prstGeom>
          <a:solidFill>
            <a:schemeClr val="bg1"/>
          </a:solidFill>
          <a:ln w="38100" cap="sq">
            <a:solidFill>
              <a:schemeClr val="accent1">
                <a:lumMod val="75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6745" y="4828870"/>
            <a:ext cx="1608493" cy="1299167"/>
          </a:xfrm>
          <a:prstGeom prst="rect">
            <a:avLst/>
          </a:prstGeom>
          <a:ln w="38100" cap="sq">
            <a:solidFill>
              <a:schemeClr val="accent1">
                <a:lumMod val="75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9" name="TextBox 18"/>
          <p:cNvSpPr txBox="1"/>
          <p:nvPr/>
        </p:nvSpPr>
        <p:spPr>
          <a:xfrm>
            <a:off x="1537397" y="3657158"/>
            <a:ext cx="1907101" cy="600164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prstClr val="black"/>
                </a:solidFill>
                <a:latin typeface="Calibri"/>
              </a:rPr>
              <a:t>- 1000 </a:t>
            </a:r>
            <a:r>
              <a:rPr lang="en-US" sz="1100" dirty="0" err="1">
                <a:solidFill>
                  <a:prstClr val="black"/>
                </a:solidFill>
                <a:latin typeface="Calibri"/>
              </a:rPr>
              <a:t>lb</a:t>
            </a:r>
            <a:r>
              <a:rPr lang="en-US" sz="1100" dirty="0">
                <a:solidFill>
                  <a:prstClr val="black"/>
                </a:solidFill>
                <a:latin typeface="Calibri"/>
              </a:rPr>
              <a:t> capacity</a:t>
            </a:r>
          </a:p>
          <a:p>
            <a:r>
              <a:rPr lang="en-US" sz="1100" dirty="0">
                <a:solidFill>
                  <a:prstClr val="black"/>
                </a:solidFill>
                <a:latin typeface="Calibri"/>
              </a:rPr>
              <a:t>- Transfer at an angle(hand off method) when possible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644406" y="4257322"/>
            <a:ext cx="16084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4F81BD">
                    <a:lumMod val="50000"/>
                  </a:srgbClr>
                </a:solidFill>
                <a:latin typeface="Calibri"/>
              </a:rPr>
              <a:t>Hover Jack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548291" y="1033597"/>
            <a:ext cx="1901180" cy="769441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prstClr val="black"/>
                </a:solidFill>
                <a:latin typeface="Calibri"/>
              </a:rPr>
              <a:t>Canisters:  Unit-Specific  </a:t>
            </a:r>
          </a:p>
          <a:p>
            <a:r>
              <a:rPr lang="en-US" sz="1100" dirty="0">
                <a:solidFill>
                  <a:prstClr val="black"/>
                </a:solidFill>
                <a:latin typeface="Calibri"/>
              </a:rPr>
              <a:t>Matts: Single-Patient Use- in clean utility or Request from Store room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557123" y="1769131"/>
            <a:ext cx="16873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1F497D"/>
                </a:solidFill>
                <a:latin typeface="Calibri"/>
              </a:rPr>
              <a:t>Comfort Glide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550204" y="4550464"/>
            <a:ext cx="1896871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prstClr val="black"/>
                </a:solidFill>
                <a:latin typeface="Calibri"/>
              </a:rPr>
              <a:t>Lift patient from floor to bed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541928" y="6144845"/>
            <a:ext cx="1902139" cy="430887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b="1" dirty="0">
                <a:solidFill>
                  <a:prstClr val="black"/>
                </a:solidFill>
                <a:latin typeface="Calibri"/>
              </a:rPr>
              <a:t>1200 </a:t>
            </a:r>
            <a:r>
              <a:rPr lang="en-US" sz="1100" b="1" dirty="0" err="1">
                <a:solidFill>
                  <a:prstClr val="black"/>
                </a:solidFill>
                <a:latin typeface="Calibri"/>
              </a:rPr>
              <a:t>lb</a:t>
            </a:r>
            <a:r>
              <a:rPr lang="en-US" sz="1100" b="1" dirty="0">
                <a:solidFill>
                  <a:prstClr val="black"/>
                </a:solidFill>
                <a:latin typeface="Calibri"/>
              </a:rPr>
              <a:t> capacity. </a:t>
            </a:r>
            <a:r>
              <a:rPr lang="en-US" sz="1100" dirty="0">
                <a:solidFill>
                  <a:prstClr val="black"/>
                </a:solidFill>
                <a:latin typeface="Calibri"/>
              </a:rPr>
              <a:t>In Nursing Admin office, ED, 3E, and CCC.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492205" y="901644"/>
            <a:ext cx="16192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1F497D"/>
                </a:solidFill>
                <a:latin typeface="Calibri"/>
              </a:rPr>
              <a:t>Ceiling Lifts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452192" y="1898374"/>
            <a:ext cx="1899415" cy="230832"/>
          </a:xfrm>
          <a:prstGeom prst="rect">
            <a:avLst/>
          </a:prstGeom>
          <a:solidFill>
            <a:srgbClr val="F2F2F2"/>
          </a:solidFill>
          <a:ln w="25400"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Calibri"/>
              </a:rPr>
              <a:t>600 or 1000 </a:t>
            </a:r>
            <a:r>
              <a:rPr lang="en-US" sz="900" dirty="0" err="1">
                <a:latin typeface="Calibri"/>
              </a:rPr>
              <a:t>lb</a:t>
            </a:r>
            <a:r>
              <a:rPr lang="en-US" sz="900" dirty="0">
                <a:latin typeface="Calibri"/>
              </a:rPr>
              <a:t> capacity. In ICU.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398159" y="3624628"/>
            <a:ext cx="19527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4F81BD">
                    <a:lumMod val="50000"/>
                  </a:srgbClr>
                </a:solidFill>
                <a:latin typeface="Calibri"/>
              </a:rPr>
              <a:t>Bariatric Hoyer Lift 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455530" y="3322827"/>
            <a:ext cx="1876339" cy="600164"/>
          </a:xfrm>
          <a:prstGeom prst="rect">
            <a:avLst/>
          </a:prstGeom>
          <a:solidFill>
            <a:srgbClr val="F2F2F2"/>
          </a:solidFill>
          <a:ln w="25400"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b="1" dirty="0">
                <a:solidFill>
                  <a:prstClr val="black"/>
                </a:solidFill>
                <a:latin typeface="Calibri"/>
              </a:rPr>
              <a:t>475, 600 or 700 </a:t>
            </a:r>
            <a:r>
              <a:rPr lang="en-US" sz="1100" b="1" dirty="0" err="1">
                <a:solidFill>
                  <a:prstClr val="black"/>
                </a:solidFill>
                <a:latin typeface="Calibri"/>
              </a:rPr>
              <a:t>lb</a:t>
            </a:r>
            <a:r>
              <a:rPr lang="en-US" sz="1100" b="1" dirty="0">
                <a:solidFill>
                  <a:prstClr val="black"/>
                </a:solidFill>
                <a:latin typeface="Calibri"/>
              </a:rPr>
              <a:t> capacity. </a:t>
            </a:r>
            <a:r>
              <a:rPr lang="en-US" sz="1100" dirty="0">
                <a:solidFill>
                  <a:prstClr val="black"/>
                </a:solidFill>
                <a:latin typeface="Calibri"/>
              </a:rPr>
              <a:t>On most Patient Care units. Slings in clean utility rooms.</a:t>
            </a:r>
          </a:p>
        </p:txBody>
      </p:sp>
      <p:sp>
        <p:nvSpPr>
          <p:cNvPr id="1028" name="TextBox 1027"/>
          <p:cNvSpPr txBox="1"/>
          <p:nvPr/>
        </p:nvSpPr>
        <p:spPr>
          <a:xfrm rot="10800000" flipV="1">
            <a:off x="7219026" y="2799204"/>
            <a:ext cx="1632419" cy="553998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prstClr val="black"/>
                </a:solidFill>
                <a:latin typeface="Calibri"/>
              </a:rPr>
              <a:t>Available through Store room or in clean utility rooms</a:t>
            </a:r>
          </a:p>
        </p:txBody>
      </p:sp>
      <p:sp>
        <p:nvSpPr>
          <p:cNvPr id="42" name="Rectangle 41"/>
          <p:cNvSpPr/>
          <p:nvPr/>
        </p:nvSpPr>
        <p:spPr>
          <a:xfrm>
            <a:off x="8905593" y="304801"/>
            <a:ext cx="1750235" cy="3938443"/>
          </a:xfrm>
          <a:prstGeom prst="rect">
            <a:avLst/>
          </a:prstGeom>
          <a:solidFill>
            <a:srgbClr val="66FF66">
              <a:alpha val="2470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1F497D"/>
                </a:solidFill>
                <a:latin typeface="Calibri"/>
              </a:rPr>
              <a:t>Bariatric Equipment Rentals</a:t>
            </a:r>
          </a:p>
        </p:txBody>
      </p:sp>
      <p:sp>
        <p:nvSpPr>
          <p:cNvPr id="1033" name="TextBox 1032"/>
          <p:cNvSpPr txBox="1"/>
          <p:nvPr/>
        </p:nvSpPr>
        <p:spPr>
          <a:xfrm>
            <a:off x="5327897" y="1329555"/>
            <a:ext cx="18469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1F497D"/>
                </a:solidFill>
                <a:latin typeface="Calibri"/>
              </a:rPr>
              <a:t>Mechanical Sit- Stand</a:t>
            </a:r>
          </a:p>
        </p:txBody>
      </p:sp>
      <p:sp>
        <p:nvSpPr>
          <p:cNvPr id="1034" name="TextBox 1033"/>
          <p:cNvSpPr txBox="1"/>
          <p:nvPr/>
        </p:nvSpPr>
        <p:spPr>
          <a:xfrm>
            <a:off x="5342795" y="2587178"/>
            <a:ext cx="1816970" cy="600164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b="1" dirty="0">
                <a:solidFill>
                  <a:prstClr val="black"/>
                </a:solidFill>
                <a:latin typeface="Calibri"/>
              </a:rPr>
              <a:t>350- 440 </a:t>
            </a:r>
            <a:r>
              <a:rPr lang="en-US" sz="1100" b="1" dirty="0" err="1">
                <a:solidFill>
                  <a:prstClr val="black"/>
                </a:solidFill>
                <a:latin typeface="Calibri"/>
              </a:rPr>
              <a:t>lb</a:t>
            </a:r>
            <a:r>
              <a:rPr lang="en-US" sz="1100" b="1" dirty="0">
                <a:solidFill>
                  <a:prstClr val="black"/>
                </a:solidFill>
                <a:latin typeface="Calibri"/>
              </a:rPr>
              <a:t> capacity. </a:t>
            </a:r>
            <a:r>
              <a:rPr lang="en-US" sz="1100" dirty="0">
                <a:solidFill>
                  <a:prstClr val="black"/>
                </a:solidFill>
                <a:latin typeface="Calibri"/>
              </a:rPr>
              <a:t>On most Patient care units.</a:t>
            </a:r>
          </a:p>
          <a:p>
            <a:r>
              <a:rPr lang="en-US" sz="1100" dirty="0">
                <a:solidFill>
                  <a:prstClr val="black"/>
                </a:solidFill>
                <a:latin typeface="Calibri"/>
              </a:rPr>
              <a:t>Slings in clean utility rooms.</a:t>
            </a:r>
          </a:p>
        </p:txBody>
      </p:sp>
      <p:sp>
        <p:nvSpPr>
          <p:cNvPr id="1036" name="TextBox 1035"/>
          <p:cNvSpPr txBox="1"/>
          <p:nvPr/>
        </p:nvSpPr>
        <p:spPr>
          <a:xfrm>
            <a:off x="5313489" y="4904073"/>
            <a:ext cx="19232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1F497D"/>
                </a:solidFill>
                <a:latin typeface="Calibri"/>
              </a:rPr>
              <a:t>Bariatric Sit to Stand</a:t>
            </a:r>
          </a:p>
        </p:txBody>
      </p:sp>
      <p:sp>
        <p:nvSpPr>
          <p:cNvPr id="1037" name="TextBox 1036"/>
          <p:cNvSpPr txBox="1"/>
          <p:nvPr/>
        </p:nvSpPr>
        <p:spPr>
          <a:xfrm>
            <a:off x="5368858" y="6128036"/>
            <a:ext cx="1783087" cy="430887"/>
          </a:xfrm>
          <a:prstGeom prst="rect">
            <a:avLst/>
          </a:prstGeom>
          <a:solidFill>
            <a:srgbClr val="F2F2F2"/>
          </a:solidFill>
          <a:ln w="25400"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prstClr val="black"/>
                </a:solidFill>
                <a:latin typeface="Calibri"/>
              </a:rPr>
              <a:t>800 </a:t>
            </a:r>
            <a:r>
              <a:rPr lang="en-US" sz="1100" dirty="0" err="1">
                <a:solidFill>
                  <a:prstClr val="black"/>
                </a:solidFill>
                <a:latin typeface="Calibri"/>
              </a:rPr>
              <a:t>lb</a:t>
            </a:r>
            <a:r>
              <a:rPr lang="en-US" sz="1100" dirty="0">
                <a:solidFill>
                  <a:prstClr val="black"/>
                </a:solidFill>
                <a:latin typeface="Calibri"/>
              </a:rPr>
              <a:t> capacity.  Materials Management or 3</a:t>
            </a:r>
            <a:r>
              <a:rPr lang="en-US" sz="1100" baseline="30000" dirty="0">
                <a:solidFill>
                  <a:prstClr val="black"/>
                </a:solidFill>
                <a:latin typeface="Calibri"/>
              </a:rPr>
              <a:t>rd</a:t>
            </a:r>
            <a:r>
              <a:rPr lang="en-US" sz="1100" dirty="0">
                <a:solidFill>
                  <a:prstClr val="black"/>
                </a:solidFill>
                <a:latin typeface="Calibri"/>
              </a:rPr>
              <a:t> floor.</a:t>
            </a:r>
          </a:p>
        </p:txBody>
      </p:sp>
      <p:sp>
        <p:nvSpPr>
          <p:cNvPr id="1038" name="TextBox 1037"/>
          <p:cNvSpPr txBox="1"/>
          <p:nvPr/>
        </p:nvSpPr>
        <p:spPr>
          <a:xfrm>
            <a:off x="5359217" y="4508988"/>
            <a:ext cx="1800548" cy="430887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b="1" dirty="0">
                <a:solidFill>
                  <a:prstClr val="black"/>
                </a:solidFill>
                <a:latin typeface="Calibri"/>
              </a:rPr>
              <a:t>350- 450 </a:t>
            </a:r>
            <a:r>
              <a:rPr lang="en-US" sz="1100" b="1" dirty="0" err="1">
                <a:solidFill>
                  <a:prstClr val="black"/>
                </a:solidFill>
                <a:latin typeface="Calibri"/>
              </a:rPr>
              <a:t>lb</a:t>
            </a:r>
            <a:r>
              <a:rPr lang="en-US" sz="1100" b="1" dirty="0">
                <a:solidFill>
                  <a:prstClr val="black"/>
                </a:solidFill>
                <a:latin typeface="Calibri"/>
              </a:rPr>
              <a:t> capacity</a:t>
            </a:r>
          </a:p>
          <a:p>
            <a:r>
              <a:rPr lang="en-US" sz="1100" b="1" dirty="0">
                <a:solidFill>
                  <a:prstClr val="black"/>
                </a:solidFill>
                <a:latin typeface="Calibri"/>
              </a:rPr>
              <a:t>Locations</a:t>
            </a:r>
            <a:r>
              <a:rPr lang="en-US" sz="1100" dirty="0">
                <a:solidFill>
                  <a:prstClr val="black"/>
                </a:solidFill>
                <a:latin typeface="Calibri"/>
              </a:rPr>
              <a:t>: Patient care units</a:t>
            </a:r>
          </a:p>
        </p:txBody>
      </p:sp>
      <p:sp>
        <p:nvSpPr>
          <p:cNvPr id="1039" name="TextBox 1038"/>
          <p:cNvSpPr txBox="1"/>
          <p:nvPr/>
        </p:nvSpPr>
        <p:spPr>
          <a:xfrm>
            <a:off x="3420525" y="2209297"/>
            <a:ext cx="16303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1F497D"/>
                </a:solidFill>
                <a:latin typeface="Calibri"/>
              </a:rPr>
              <a:t>Full Mechanical Lifts</a:t>
            </a:r>
          </a:p>
        </p:txBody>
      </p:sp>
      <p:sp>
        <p:nvSpPr>
          <p:cNvPr id="1040" name="TextBox 1039"/>
          <p:cNvSpPr txBox="1"/>
          <p:nvPr/>
        </p:nvSpPr>
        <p:spPr>
          <a:xfrm>
            <a:off x="5269411" y="3240045"/>
            <a:ext cx="19265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1F497D"/>
                </a:solidFill>
                <a:latin typeface="Calibri"/>
              </a:rPr>
              <a:t>Manual Stand Aids</a:t>
            </a:r>
          </a:p>
        </p:txBody>
      </p:sp>
      <p:sp>
        <p:nvSpPr>
          <p:cNvPr id="1041" name="TextBox 1040"/>
          <p:cNvSpPr txBox="1"/>
          <p:nvPr/>
        </p:nvSpPr>
        <p:spPr>
          <a:xfrm>
            <a:off x="8915401" y="1627886"/>
            <a:ext cx="1729085" cy="2323713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prstClr val="black"/>
                </a:solidFill>
                <a:latin typeface="Calibri"/>
              </a:rPr>
              <a:t>Contact the vendor (</a:t>
            </a:r>
            <a:r>
              <a:rPr lang="en-US" sz="1200" dirty="0" err="1">
                <a:solidFill>
                  <a:prstClr val="black"/>
                </a:solidFill>
                <a:latin typeface="Calibri"/>
              </a:rPr>
              <a:t>Agiliti</a:t>
            </a:r>
            <a:r>
              <a:rPr lang="en-US" sz="1200" dirty="0">
                <a:solidFill>
                  <a:prstClr val="black"/>
                </a:solidFill>
                <a:latin typeface="Calibri"/>
              </a:rPr>
              <a:t>) to arrange for delivery.    </a:t>
            </a:r>
          </a:p>
          <a:p>
            <a:endParaRPr lang="en-US" sz="400" dirty="0">
              <a:solidFill>
                <a:prstClr val="black"/>
              </a:solidFill>
              <a:latin typeface="Calibri"/>
            </a:endParaRPr>
          </a:p>
          <a:p>
            <a:pPr algn="ctr"/>
            <a:r>
              <a:rPr lang="en-US" sz="1400" b="1" dirty="0">
                <a:solidFill>
                  <a:prstClr val="black"/>
                </a:solidFill>
                <a:latin typeface="Calibri"/>
              </a:rPr>
              <a:t>Bariatric Equipment </a:t>
            </a:r>
          </a:p>
          <a:p>
            <a:pPr algn="ctr"/>
            <a:r>
              <a:rPr lang="en-US" sz="1400" b="1" dirty="0">
                <a:solidFill>
                  <a:prstClr val="black"/>
                </a:solidFill>
                <a:latin typeface="Calibri"/>
              </a:rPr>
              <a:t>for Rent: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prstClr val="black"/>
                </a:solidFill>
                <a:latin typeface="Calibri"/>
              </a:rPr>
              <a:t>Beds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prstClr val="black"/>
                </a:solidFill>
                <a:latin typeface="Calibri"/>
              </a:rPr>
              <a:t>Mattress (low air loss pulsate, immerse, or OOK)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prstClr val="black"/>
                </a:solidFill>
                <a:latin typeface="Calibri"/>
              </a:rPr>
              <a:t>Chairs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prstClr val="black"/>
                </a:solidFill>
                <a:latin typeface="Calibri"/>
              </a:rPr>
              <a:t>Commodes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prstClr val="black"/>
                </a:solidFill>
                <a:latin typeface="Calibri"/>
              </a:rPr>
              <a:t>Walker</a:t>
            </a:r>
          </a:p>
        </p:txBody>
      </p:sp>
      <p:pic>
        <p:nvPicPr>
          <p:cNvPr id="1042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9526" y="4556623"/>
            <a:ext cx="920834" cy="766503"/>
          </a:xfrm>
          <a:prstGeom prst="rect">
            <a:avLst/>
          </a:prstGeom>
          <a:ln w="38100" cap="sq">
            <a:solidFill>
              <a:schemeClr val="tx2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54" name="TextBox 53"/>
          <p:cNvSpPr txBox="1"/>
          <p:nvPr/>
        </p:nvSpPr>
        <p:spPr>
          <a:xfrm>
            <a:off x="9017935" y="5379601"/>
            <a:ext cx="1632153" cy="430887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prstClr val="black"/>
                </a:solidFill>
                <a:latin typeface="Calibri"/>
              </a:rPr>
              <a:t>Located in most patient care units</a:t>
            </a:r>
          </a:p>
        </p:txBody>
      </p:sp>
      <p:sp>
        <p:nvSpPr>
          <p:cNvPr id="1047" name="TextBox 1046"/>
          <p:cNvSpPr txBox="1"/>
          <p:nvPr/>
        </p:nvSpPr>
        <p:spPr>
          <a:xfrm>
            <a:off x="9037399" y="688287"/>
            <a:ext cx="15164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>
                <a:solidFill>
                  <a:srgbClr val="C0504D"/>
                </a:solidFill>
                <a:latin typeface="Calibri"/>
              </a:rPr>
              <a:t>Bariatric Equipment Rentals</a:t>
            </a:r>
          </a:p>
          <a:p>
            <a:pPr algn="ctr"/>
            <a:endParaRPr lang="en-US" u="sng" dirty="0">
              <a:solidFill>
                <a:srgbClr val="C0504D"/>
              </a:solidFill>
              <a:latin typeface="Calibri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1502111" y="673122"/>
            <a:ext cx="19604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>
                <a:solidFill>
                  <a:srgbClr val="C0504D"/>
                </a:solidFill>
                <a:latin typeface="Calibri"/>
              </a:rPr>
              <a:t>Air-Assist Devices: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3981457" y="661644"/>
            <a:ext cx="7979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>
                <a:solidFill>
                  <a:srgbClr val="C0504D"/>
                </a:solidFill>
                <a:latin typeface="Calibri"/>
              </a:rPr>
              <a:t>Lifts: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578005" y="681346"/>
            <a:ext cx="7979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>
                <a:solidFill>
                  <a:srgbClr val="C0504D"/>
                </a:solidFill>
                <a:latin typeface="Calibri"/>
              </a:rPr>
              <a:t>Slings: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5507973" y="630781"/>
            <a:ext cx="1302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>
                <a:solidFill>
                  <a:srgbClr val="C0504D"/>
                </a:solidFill>
                <a:latin typeface="Calibri"/>
              </a:rPr>
              <a:t>Sit to Stand :</a:t>
            </a:r>
          </a:p>
        </p:txBody>
      </p:sp>
      <p:pic>
        <p:nvPicPr>
          <p:cNvPr id="2" name="Picture 4" descr="HoyerÂ® ElevateÂ®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4353" y="1660095"/>
            <a:ext cx="820453" cy="901583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75000"/>
              </a:schemeClr>
            </a:solidFill>
          </a:ln>
        </p:spPr>
      </p:pic>
      <p:pic>
        <p:nvPicPr>
          <p:cNvPr id="3" name="Picture 6" descr="HoyerÂ® HSA40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9009" y="3585290"/>
            <a:ext cx="869898" cy="809061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75000"/>
              </a:schemeClr>
            </a:solidFill>
          </a:ln>
        </p:spPr>
      </p:pic>
      <p:pic>
        <p:nvPicPr>
          <p:cNvPr id="7" name="Picture 8" descr="HoyerÂ® Presence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1830" y="2504123"/>
            <a:ext cx="795410" cy="785805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75000"/>
              </a:schemeClr>
            </a:solidFill>
          </a:ln>
        </p:spPr>
      </p:pic>
      <p:sp>
        <p:nvSpPr>
          <p:cNvPr id="60" name="TextBox 59"/>
          <p:cNvSpPr txBox="1"/>
          <p:nvPr/>
        </p:nvSpPr>
        <p:spPr>
          <a:xfrm>
            <a:off x="1548558" y="317362"/>
            <a:ext cx="9104254" cy="369332"/>
          </a:xfrm>
          <a:prstGeom prst="rect">
            <a:avLst/>
          </a:prstGeom>
          <a:solidFill>
            <a:srgbClr val="FFFF99"/>
          </a:solidFill>
          <a:ln w="3810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>
                <a:solidFill>
                  <a:prstClr val="black"/>
                </a:solidFill>
                <a:latin typeface="Calibri"/>
              </a:rPr>
              <a:t>Weight limits may vary</a:t>
            </a:r>
            <a:r>
              <a:rPr lang="en-US" b="1" i="1" dirty="0">
                <a:solidFill>
                  <a:prstClr val="black"/>
                </a:solidFill>
                <a:latin typeface="Calibri"/>
              </a:rPr>
              <a:t>: </a:t>
            </a:r>
            <a:r>
              <a:rPr lang="en-US" b="1" i="1" dirty="0">
                <a:solidFill>
                  <a:srgbClr val="FF0000"/>
                </a:solidFill>
                <a:latin typeface="Calibri"/>
              </a:rPr>
              <a:t>Check each piece of equipment for weight capacity prior to use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7116189" y="982247"/>
            <a:ext cx="1735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4F81BD">
                    <a:lumMod val="50000"/>
                  </a:srgbClr>
                </a:solidFill>
                <a:latin typeface="Calibri"/>
              </a:rPr>
              <a:t>Universal Slings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9137044" y="4199930"/>
            <a:ext cx="1340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>
                <a:solidFill>
                  <a:srgbClr val="C0504D"/>
                </a:solidFill>
                <a:latin typeface="Calibri"/>
              </a:rPr>
              <a:t>Gait Belts: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541913" y="6581798"/>
            <a:ext cx="9108175" cy="246221"/>
          </a:xfrm>
          <a:prstGeom prst="rect">
            <a:avLst/>
          </a:prstGeom>
          <a:solidFill>
            <a:srgbClr val="FFFF99"/>
          </a:solidFill>
          <a:ln w="25400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FF0000"/>
                </a:solidFill>
                <a:latin typeface="Calibri"/>
              </a:rPr>
              <a:t>For </a:t>
            </a:r>
            <a:r>
              <a:rPr lang="en-US" sz="1000" b="1" u="sng" dirty="0">
                <a:solidFill>
                  <a:srgbClr val="FF0000"/>
                </a:solidFill>
                <a:latin typeface="Calibri"/>
              </a:rPr>
              <a:t>any</a:t>
            </a:r>
            <a:r>
              <a:rPr lang="en-US" sz="1000" b="1" dirty="0">
                <a:solidFill>
                  <a:srgbClr val="FF0000"/>
                </a:solidFill>
                <a:latin typeface="Calibri"/>
              </a:rPr>
              <a:t> Safe Patient Handling and Mobility Concerns, </a:t>
            </a:r>
            <a:r>
              <a:rPr lang="en-US" sz="1000" dirty="0">
                <a:solidFill>
                  <a:srgbClr val="FF0000"/>
                </a:solidFill>
                <a:latin typeface="Calibri"/>
              </a:rPr>
              <a:t>please email: </a:t>
            </a:r>
            <a:r>
              <a:rPr lang="en-US" sz="1000">
                <a:solidFill>
                  <a:srgbClr val="FF0000"/>
                </a:solidFill>
                <a:latin typeface="Calibri"/>
              </a:rPr>
              <a:t>Kim Alger or </a:t>
            </a:r>
            <a:r>
              <a:rPr lang="en-US" sz="1000" dirty="0">
                <a:solidFill>
                  <a:srgbClr val="FF0000"/>
                </a:solidFill>
                <a:latin typeface="Calibri"/>
              </a:rPr>
              <a:t>check with your SPH unit representative.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7158722" y="5433478"/>
            <a:ext cx="1737244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prstClr val="black"/>
                </a:solidFill>
                <a:latin typeface="Calibri"/>
              </a:rPr>
              <a:t>Available through Store room on in clean utility rooms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1544439" y="2022403"/>
            <a:ext cx="1868860" cy="430887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prstClr val="black"/>
                </a:solidFill>
                <a:latin typeface="Calibri"/>
              </a:rPr>
              <a:t>Lateral transfer, boosting, turning/repositioning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5362030" y="937649"/>
            <a:ext cx="1788598" cy="430887"/>
          </a:xfrm>
          <a:prstGeom prst="rect">
            <a:avLst/>
          </a:prstGeom>
          <a:solidFill>
            <a:srgbClr val="F2F2F2"/>
          </a:solidFill>
          <a:ln w="25400"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050" i="1" dirty="0">
                <a:solidFill>
                  <a:srgbClr val="FF0000"/>
                </a:solidFill>
                <a:latin typeface="Calibri"/>
              </a:rPr>
              <a:t>*know capabilities of patient prior to use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06927" y="5274558"/>
            <a:ext cx="17713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>
                <a:solidFill>
                  <a:srgbClr val="C0504D"/>
                </a:solidFill>
                <a:latin typeface="Calibri"/>
              </a:rPr>
              <a:t>Patran</a:t>
            </a:r>
            <a:r>
              <a:rPr lang="en-US" sz="1200" b="1" dirty="0">
                <a:solidFill>
                  <a:srgbClr val="C0504D"/>
                </a:solidFill>
                <a:latin typeface="Calibri"/>
              </a:rPr>
              <a:t> Slide sheet: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435503" y="6175621"/>
            <a:ext cx="1938809" cy="400110"/>
          </a:xfrm>
          <a:prstGeom prst="rect">
            <a:avLst/>
          </a:prstGeom>
          <a:noFill/>
          <a:ln w="3175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prstClr val="black"/>
                </a:solidFill>
                <a:latin typeface="Calibri"/>
              </a:rPr>
              <a:t>Location:</a:t>
            </a:r>
          </a:p>
          <a:p>
            <a:r>
              <a:rPr lang="en-US" sz="1000" dirty="0">
                <a:solidFill>
                  <a:prstClr val="black"/>
                </a:solidFill>
                <a:latin typeface="Calibri"/>
              </a:rPr>
              <a:t>Storeroom and patient care units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rightnessContrast bright="29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071301" y="5502513"/>
            <a:ext cx="1280812" cy="667175"/>
          </a:xfrm>
          <a:prstGeom prst="rect">
            <a:avLst/>
          </a:prstGeom>
          <a:ln w="25400">
            <a:solidFill>
              <a:schemeClr val="tx2"/>
            </a:solidFill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F08F217-2CFF-0045-D770-E81869CCDDB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28530" y="1251635"/>
            <a:ext cx="614266" cy="628155"/>
          </a:xfrm>
          <a:prstGeom prst="rec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A08820C8-E454-D21A-1EDF-EA3DC8CB33E2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 l="13719" t="-1923" b="-1"/>
          <a:stretch>
            <a:fillRect/>
          </a:stretch>
        </p:blipFill>
        <p:spPr>
          <a:xfrm>
            <a:off x="4052429" y="1253205"/>
            <a:ext cx="701497" cy="620205"/>
          </a:xfrm>
          <a:prstGeom prst="rec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EDEE944-A6AF-9ADF-B881-9865F3A23F8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065691" y="2481790"/>
            <a:ext cx="799385" cy="113647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5C67B6D-9D31-DE43-490D-B351B01C02F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787283" y="3953444"/>
            <a:ext cx="1292592" cy="1292592"/>
          </a:xfrm>
          <a:prstGeom prst="rect">
            <a:avLst/>
          </a:prstGeom>
        </p:spPr>
      </p:pic>
      <p:pic>
        <p:nvPicPr>
          <p:cNvPr id="1026" name="Picture 2" descr="Inostand – Practical Products for Living">
            <a:extLst>
              <a:ext uri="{FF2B5EF4-FFF2-40B4-BE49-F238E27FC236}">
                <a16:creationId xmlns:a16="http://schemas.microsoft.com/office/drawing/2014/main" id="{62E4F21B-A832-73A6-1DEC-1C0501FFEC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3949" y="5200173"/>
            <a:ext cx="854958" cy="854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 descr="medcare care sling disposable handicare 600x600">
            <a:extLst>
              <a:ext uri="{FF2B5EF4-FFF2-40B4-BE49-F238E27FC236}">
                <a16:creationId xmlns:a16="http://schemas.microsoft.com/office/drawing/2014/main" id="{2805425D-B254-7571-FB68-EFC1CF8D45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6711" y="1441257"/>
            <a:ext cx="1131553" cy="1131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4CAE7E5E-28D7-E3C9-6F5D-2446CC30C4D9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7235439" y="3771482"/>
            <a:ext cx="1557964" cy="150307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7975F67-EB8D-A515-7943-E2C0F5087E95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2965" y="5966970"/>
            <a:ext cx="2923684" cy="4814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5108507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295</Words>
  <Application>Microsoft Office PowerPoint</Application>
  <PresentationFormat>Widescreen</PresentationFormat>
  <Paragraphs>51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Sharon Chase</dc:creator>
  <cp:lastModifiedBy>Chase, Sharon C</cp:lastModifiedBy>
  <cp:revision>3</cp:revision>
  <dcterms:created xsi:type="dcterms:W3CDTF">2026-01-16T17:45:50Z</dcterms:created>
  <dcterms:modified xsi:type="dcterms:W3CDTF">2026-03-03T17:53:23Z</dcterms:modified>
</cp:coreProperties>
</file>