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1386100f244131" /><Relationship Type="http://schemas.openxmlformats.org/officeDocument/2006/relationships/extended-properties" Target="/docProps/app.xml" Id="R5bd2d15b32fc4d9c" /><Relationship Type="http://schemas.openxmlformats.org/officeDocument/2006/relationships/officeDocument" Target="/ppt/presentation.xml" Id="R6969237113c4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6c6037d5f4037"/>
  </p:sldMasterIdLst>
  <p:notesMasterIdLst>
    <p:notesMasterId xmlns:r="http://schemas.openxmlformats.org/officeDocument/2006/relationships" r:id="Rcfbc6161ffb64dea"/>
  </p:notesMasterIdLst>
  <p:sldIdLst>
    <p:sldId xmlns:r="http://schemas.openxmlformats.org/officeDocument/2006/relationships" id="256" r:id="R93a4b01259fc40c8"/>
    <p:sldId xmlns:r="http://schemas.openxmlformats.org/officeDocument/2006/relationships" id="257" r:id="R79d3ab92815e4903"/>
    <p:sldId xmlns:r="http://schemas.openxmlformats.org/officeDocument/2006/relationships" id="258" r:id="R71edd783f1e14fc6"/>
    <p:sldId xmlns:r="http://schemas.openxmlformats.org/officeDocument/2006/relationships" id="259" r:id="R4d11a45a1bcf4144"/>
    <p:sldId xmlns:r="http://schemas.openxmlformats.org/officeDocument/2006/relationships" id="260" r:id="Ra4d96b8625604006"/>
    <p:sldId xmlns:r="http://schemas.openxmlformats.org/officeDocument/2006/relationships" id="261" r:id="R6011adc002c74062"/>
    <p:sldId xmlns:r="http://schemas.openxmlformats.org/officeDocument/2006/relationships" id="262" r:id="Rd4c0f89d32f64a0f"/>
    <p:sldId xmlns:r="http://schemas.openxmlformats.org/officeDocument/2006/relationships" id="263" r:id="Ref6e9bb77cbf46eb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db880bb1a8d7477d" /><Relationship Type="http://schemas.openxmlformats.org/officeDocument/2006/relationships/slideMaster" Target="/ppt/slideMasters/slideMaster1.xml" Id="Rfdd6c6037d5f4037" /><Relationship Type="http://schemas.openxmlformats.org/officeDocument/2006/relationships/notesMaster" Target="/ppt/notesMasters/notesMaster1.xml" Id="Rcfbc6161ffb64dea" /><Relationship Type="http://schemas.openxmlformats.org/officeDocument/2006/relationships/presProps" Target="/ppt/presProps.xml" Id="R7089540a830e4a1b" /><Relationship Type="http://schemas.openxmlformats.org/officeDocument/2006/relationships/tableStyles" Target="/ppt/tableStyles.xml" Id="R8eca0b4e3c1e4ffe" /><Relationship Type="http://schemas.openxmlformats.org/officeDocument/2006/relationships/slide" Target="/ppt/slides/slide1.xml" Id="R93a4b01259fc40c8" /><Relationship Type="http://schemas.openxmlformats.org/officeDocument/2006/relationships/slide" Target="/ppt/slides/slide2.xml" Id="R79d3ab92815e4903" /><Relationship Type="http://schemas.openxmlformats.org/officeDocument/2006/relationships/slide" Target="/ppt/slides/slide3.xml" Id="R71edd783f1e14fc6" /><Relationship Type="http://schemas.openxmlformats.org/officeDocument/2006/relationships/slide" Target="/ppt/slides/slide4.xml" Id="R4d11a45a1bcf4144" /><Relationship Type="http://schemas.openxmlformats.org/officeDocument/2006/relationships/slide" Target="/ppt/slides/slide5.xml" Id="Ra4d96b8625604006" /><Relationship Type="http://schemas.openxmlformats.org/officeDocument/2006/relationships/slide" Target="/ppt/slides/slide6.xml" Id="R6011adc002c74062" /><Relationship Type="http://schemas.openxmlformats.org/officeDocument/2006/relationships/slide" Target="/ppt/slides/slide7.xml" Id="Rd4c0f89d32f64a0f" /><Relationship Type="http://schemas.openxmlformats.org/officeDocument/2006/relationships/slide" Target="/ppt/slides/slide8.xml" Id="Ref6e9bb77cbf46eb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d948f7795a6a438e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Thompson Orientation">
      <a:dk1>
        <a:srgbClr val="000000"/>
      </a:dk1>
      <a:lt1>
        <a:srgbClr val="FFFFFF"/>
      </a:lt1>
      <a:dk2>
        <a:srgbClr val="0F3557"/>
      </a:dk2>
      <a:lt2>
        <a:srgbClr val="D8E0E8"/>
      </a:lt2>
      <a:accent1>
        <a:srgbClr val="1E5C8A"/>
      </a:accent1>
      <a:accent2>
        <a:srgbClr val="1E7A78"/>
      </a:accent2>
      <a:accent3>
        <a:srgbClr val="E6A23A"/>
      </a:accent3>
      <a:accent4>
        <a:srgbClr val="B45309"/>
      </a:accent4>
      <a:accent5>
        <a:srgbClr val="475569"/>
      </a:accent5>
      <a:accent6>
        <a:srgbClr val="0F766E"/>
      </a:accent6>
      <a:hlink>
        <a:srgbClr val="1E5C8A"/>
      </a:hlink>
      <a:folHlink>
        <a:srgbClr val="1E7A78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Thompson Orientation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6a22d039da4e43fa" /><Relationship Type="http://schemas.openxmlformats.org/officeDocument/2006/relationships/notesMaster" Target="/ppt/notesMasters/notesMaster1.xml" Id="R0c4c2cdf43024ee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e4ae3ef7a7846db" /><Relationship Type="http://schemas.openxmlformats.org/officeDocument/2006/relationships/notesMaster" Target="/ppt/notesMasters/notesMaster1.xml" Id="R15e7428525da4b33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919023a2685471a" /><Relationship Type="http://schemas.openxmlformats.org/officeDocument/2006/relationships/notesMaster" Target="/ppt/notesMasters/notesMaster1.xml" Id="Rbd1e1854c8334a5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9fa94f1842fe4d83" /><Relationship Type="http://schemas.openxmlformats.org/officeDocument/2006/relationships/notesMaster" Target="/ppt/notesMasters/notesMaster1.xml" Id="Rdb7741f944044b94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251437980fdb461f" /><Relationship Type="http://schemas.openxmlformats.org/officeDocument/2006/relationships/notesMaster" Target="/ppt/notesMasters/notesMaster1.xml" Id="R08221d780ce34f0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7747f9a9963d4064" /><Relationship Type="http://schemas.openxmlformats.org/officeDocument/2006/relationships/notesMaster" Target="/ppt/notesMasters/notesMaster1.xml" Id="R822df02fc60c4ab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8eb7991347724d9f" /><Relationship Type="http://schemas.openxmlformats.org/officeDocument/2006/relationships/notesMaster" Target="/ppt/notesMasters/notesMaster1.xml" Id="Re9abfd5401894718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046cc7de679e4ac3" /><Relationship Type="http://schemas.openxmlformats.org/officeDocument/2006/relationships/notesMaster" Target="/ppt/notesMasters/notesMaster1.xml" Id="R4e1c93b1eea8416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f095ce7c84d02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75b412b625304cbb" /><Relationship Type="http://schemas.openxmlformats.org/officeDocument/2006/relationships/slideLayout" Target="/ppt/slideLayouts/slideLayout1.xml" Id="Rff511fcbd10c494d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11fcbd10c494d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Thompson Orientation">
      <a:dk1>
        <a:srgbClr val="000000"/>
      </a:dk1>
      <a:lt1>
        <a:srgbClr val="FFFFFF"/>
      </a:lt1>
      <a:dk2>
        <a:srgbClr val="0F3557"/>
      </a:dk2>
      <a:lt2>
        <a:srgbClr val="D8E0E8"/>
      </a:lt2>
      <a:accent1>
        <a:srgbClr val="1E5C8A"/>
      </a:accent1>
      <a:accent2>
        <a:srgbClr val="1E7A78"/>
      </a:accent2>
      <a:accent3>
        <a:srgbClr val="E6A23A"/>
      </a:accent3>
      <a:accent4>
        <a:srgbClr val="B45309"/>
      </a:accent4>
      <a:accent5>
        <a:srgbClr val="475569"/>
      </a:accent5>
      <a:accent6>
        <a:srgbClr val="0F766E"/>
      </a:accent6>
      <a:hlink>
        <a:srgbClr val="1E5C8A"/>
      </a:hlink>
      <a:folHlink>
        <a:srgbClr val="1E7A78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Thompson Orientation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4846a4c8d4bbb" /><Relationship Type="http://schemas.openxmlformats.org/officeDocument/2006/relationships/notesSlide" Target="/ppt/notesSlides/notesSlide1.xml" Id="R819bae8ee66949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74e49c7604bed" /><Relationship Type="http://schemas.openxmlformats.org/officeDocument/2006/relationships/notesSlide" Target="/ppt/notesSlides/notesSlide2.xml" Id="Rba881d8bb6e145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af7f523d14c12" /><Relationship Type="http://schemas.openxmlformats.org/officeDocument/2006/relationships/notesSlide" Target="/ppt/notesSlides/notesSlide3.xml" Id="R2d8f160a10c94e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0d5332f27445b" /><Relationship Type="http://schemas.openxmlformats.org/officeDocument/2006/relationships/notesSlide" Target="/ppt/notesSlides/notesSlide4.xml" Id="R8ce5e56341ec4e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28b5eefd9416d" /><Relationship Type="http://schemas.openxmlformats.org/officeDocument/2006/relationships/notesSlide" Target="/ppt/notesSlides/notesSlide5.xml" Id="Rf8aeacd2d64a4e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08d004e494d5c" /><Relationship Type="http://schemas.openxmlformats.org/officeDocument/2006/relationships/notesSlide" Target="/ppt/notesSlides/notesSlide6.xml" Id="Refb676159ded48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2d65a339d430c" /><Relationship Type="http://schemas.openxmlformats.org/officeDocument/2006/relationships/notesSlide" Target="/ppt/notesSlides/notesSlide7.xml" Id="R7887560a71254bc1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2f2e90fa14216" /><Relationship Type="http://schemas.openxmlformats.org/officeDocument/2006/relationships/notesSlide" Target="/ppt/notesSlides/notesSlide8.xml" Id="R18d25a239a064bdd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F3557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E0646B4-FD07-4D6A-8161-7BB1CB8BA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3557"/>
          </a:solidFill>
          <a:ln xmlns:a="http://schemas.openxmlformats.org/drawingml/2006/main" w="0">
            <a:solidFill>
              <a:srgbClr val="0F3557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369C56C-3998-4035-B62C-9A98F4326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7145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A"/>
          </a:solidFill>
          <a:ln xmlns:a="http://schemas.openxmlformats.org/drawingml/2006/main" w="0">
            <a:solidFill>
              <a:srgbClr val="E6A23A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387CB5B-48A7-4F8C-8C0F-908BC846A1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723900"/>
            <a:ext cx="171450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F5E3"/>
          </a:solidFill>
          <a:ln xmlns:a="http://schemas.openxmlformats.org/drawingml/2006/main" w="0">
            <a:solidFill>
              <a:srgbClr val="FFF5E3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66ECB22-B5DE-4B6E-A0E3-3C5F3A926D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781050"/>
            <a:ext cx="14859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050" b="1">
                <a:solidFill>
                  <a:srgbClr val="0F3557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F3557"/>
                </a:solidFill>
                <a:latin typeface="Aptos"/>
                <a:ea typeface="Aptos"/>
                <a:cs typeface="Aptos"/>
              </a:rPr>
              <a:t>WORKING REVIEW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0C46BA8-3A0B-416C-80BF-0C592199D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485900"/>
            <a:ext cx="8667750" cy="1123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321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39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Thompson Clinical Orientation Program Review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B9715E2-599E-42A3-88C9-B4A721A34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14650"/>
            <a:ext cx="7953375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725" b="0">
                <a:solidFill>
                  <a:srgbClr val="DCE8F2"/>
                </a:solidFill>
                <a:latin typeface="Aptos"/>
                <a:ea typeface="Aptos"/>
                <a:cs typeface="Aptos"/>
              </a:defRPr>
            </a:pPr>
            <a:r>
              <a:rPr sz="1725" b="0">
                <a:solidFill>
                  <a:srgbClr val="DCE8F2"/>
                </a:solidFill>
                <a:latin typeface="Aptos"/>
                <a:ea typeface="Aptos"/>
                <a:cs typeface="Aptos"/>
              </a:rPr>
              <a:t>A short walkthrough of the phase-based orientation hub, specialty tracks, and the local review needed before use.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9C8BC0D-6E4E-4AB1-B8B1-475389B17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171950"/>
            <a:ext cx="4095750" cy="1104900"/>
          </a:xfrm>
          <a:prstGeom xmlns:a="http://schemas.openxmlformats.org/drawingml/2006/main" prst="roundRect">
            <a:avLst>
              <a:gd name="adj" fmla="val 6897"/>
            </a:avLst>
          </a:prstGeom>
          <a:solidFill xmlns:a="http://schemas.openxmlformats.org/drawingml/2006/main">
            <a:srgbClr val="123E64"/>
          </a:solidFill>
          <a:ln xmlns:a="http://schemas.openxmlformats.org/drawingml/2006/main" w="9525">
            <a:solidFill>
              <a:srgbClr val="5E83A4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FEC39A0-DED9-497C-AFAB-BDC0D4A3E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171950"/>
            <a:ext cx="66675" cy="1104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A"/>
          </a:solidFill>
          <a:ln xmlns:a="http://schemas.openxmlformats.org/drawingml/2006/main" w="0">
            <a:solidFill>
              <a:srgbClr val="E6A23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36DC12A-CCF2-4FBE-AD54-30F7DE5FB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343400"/>
            <a:ext cx="36957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65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Today’s ask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C81ABF1-5E4D-4723-8C4B-9DBA0C41F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724400"/>
            <a:ext cx="36957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8381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DCE8F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DCE8F2"/>
                </a:solidFill>
                <a:latin typeface="Aptos"/>
                <a:ea typeface="Aptos"/>
                <a:cs typeface="Aptos"/>
              </a:rPr>
              <a:t>Help find what is inaccurate, missing, or not true to local practice.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2369BBE-9B25-43C2-9BD6-57414F7E36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905500"/>
            <a:ext cx="6858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E8F3FB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E8F3FB"/>
                </a:solidFill>
                <a:latin typeface="Aptos"/>
                <a:ea typeface="Aptos"/>
                <a:cs typeface="Aptos"/>
              </a:rPr>
              <a:t>thompson.danamitchell.icu/resources/icu-document-repository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BE688DC-DCF0-4B1E-8B4A-B4A49863C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10750" y="5905500"/>
            <a:ext cx="1428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6451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200" b="0">
                <a:solidFill>
                  <a:srgbClr val="C6D7E4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6D7E4"/>
                </a:solidFill>
                <a:latin typeface="Aptos"/>
                <a:ea typeface="Aptos"/>
                <a:cs typeface="Aptos"/>
              </a:rPr>
              <a:t>June 2026</a:t>
            </a:r>
          </a:p>
        </p:txBody>
      </p:sp>
    </p:spTree>
    <p:extLst>
      <p:ext uri="{BB962C8B-B14F-4D97-AF65-F5344CB8AC3E}">
        <p14:creationId xmlns:p14="http://schemas.microsoft.com/office/powerpoint/2010/main" val="452489093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6F8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814F555-F9F7-4710-834D-0D5E3C4E32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3557"/>
          </a:solidFill>
          <a:ln xmlns:a="http://schemas.openxmlformats.org/drawingml/2006/main" w="0">
            <a:solidFill>
              <a:srgbClr val="0F3557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74FD905-621C-41BB-B269-0CAE913F15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38150"/>
            <a:ext cx="8191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Starting Framework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34A4B85-6CBF-4197-9B52-CE939666E2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942975"/>
            <a:ext cx="9048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Benner adapted the Dreyfus model to describe movement from rules toward situated clinical judgment.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4FCB062-C61F-4562-AD2F-EA1966FEB5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19850"/>
            <a:ext cx="3429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Thompson Clinical Orientation Program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878AE6D-F868-4F4F-B0B0-E42B22756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6419850"/>
            <a:ext cx="2476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Review brief | June 2026 | 2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B0FB696-993E-45DF-966C-200E3566E7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581150"/>
            <a:ext cx="2495550" cy="1924050"/>
          </a:xfrm>
          <a:prstGeom xmlns:a="http://schemas.openxmlformats.org/drawingml/2006/main" prst="roundRect">
            <a:avLst>
              <a:gd name="adj" fmla="val 396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10C262B-83D6-4516-B383-71F5DE6CA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581150"/>
            <a:ext cx="66675" cy="1924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5C8A"/>
          </a:solidFill>
          <a:ln xmlns:a="http://schemas.openxmlformats.org/drawingml/2006/main" w="0">
            <a:solidFill>
              <a:srgbClr val="1E5C8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840C0C5-AF85-4578-9173-4CFC14901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" y="1809750"/>
            <a:ext cx="9334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9F2F8"/>
          </a:solidFill>
          <a:ln xmlns:a="http://schemas.openxmlformats.org/drawingml/2006/main" w="0">
            <a:solidFill>
              <a:srgbClr val="E9F2F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01DE05A-5815-4EDC-B08A-AA77AA999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" y="1866900"/>
            <a:ext cx="7048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050" b="1">
                <a:solidFill>
                  <a:srgbClr val="0F3557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F3557"/>
                </a:solidFill>
                <a:latin typeface="Aptos"/>
                <a:ea typeface="Aptos"/>
                <a:cs typeface="Aptos"/>
              </a:rPr>
              <a:t>Phase 1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CAC4BE2-4CF6-4AD9-8852-A70D84202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343150"/>
            <a:ext cx="20002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80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Novice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851E363-A611-43BD-BF7E-10ADCD701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895600"/>
            <a:ext cx="2000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83828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Learns Thompson systems, rules, help-seeking, and safe routines.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866E586-7618-47C1-8727-0C48B1B68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1581150"/>
            <a:ext cx="2495550" cy="1924050"/>
          </a:xfrm>
          <a:prstGeom xmlns:a="http://schemas.openxmlformats.org/drawingml/2006/main" prst="roundRect">
            <a:avLst>
              <a:gd name="adj" fmla="val 396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367ECF3-A12F-4876-A32F-A043BFFDA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1581150"/>
            <a:ext cx="66675" cy="1924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7A78"/>
          </a:solidFill>
          <a:ln xmlns:a="http://schemas.openxmlformats.org/drawingml/2006/main" w="0">
            <a:solidFill>
              <a:srgbClr val="1E7A7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416A699-C80A-477C-BA9B-35C0AF788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24275" y="1809750"/>
            <a:ext cx="9334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F5F3"/>
          </a:solidFill>
          <a:ln xmlns:a="http://schemas.openxmlformats.org/drawingml/2006/main" w="0">
            <a:solidFill>
              <a:srgbClr val="E8F5F3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1ED9BDF-D217-436A-A039-F337FCEC17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38575" y="1866900"/>
            <a:ext cx="7048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050" b="1">
                <a:solidFill>
                  <a:srgbClr val="0F3557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F3557"/>
                </a:solidFill>
                <a:latin typeface="Aptos"/>
                <a:ea typeface="Aptos"/>
                <a:cs typeface="Aptos"/>
              </a:rPr>
              <a:t>Phase 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0932CF9-937B-4A11-891E-74CD428756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2343150"/>
            <a:ext cx="20002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955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6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Advanced beginner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2F1DBF7-3B5B-4E84-B8CB-03CCF3877E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2895600"/>
            <a:ext cx="2000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7329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Begins to connect recurring situations, common cues, and safe prioritization.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6EF6A15-89F3-471F-8704-0393A42DD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1581150"/>
            <a:ext cx="2495550" cy="1924050"/>
          </a:xfrm>
          <a:prstGeom xmlns:a="http://schemas.openxmlformats.org/drawingml/2006/main" prst="roundRect">
            <a:avLst>
              <a:gd name="adj" fmla="val 396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1806A02-79D6-4BD6-A705-47B4EFC85D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1581150"/>
            <a:ext cx="66675" cy="1924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5C8A"/>
          </a:solidFill>
          <a:ln xmlns:a="http://schemas.openxmlformats.org/drawingml/2006/main" w="0">
            <a:solidFill>
              <a:srgbClr val="1E5C8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498BEE8-FE76-451E-812A-3F4BC7E186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9875" y="1809750"/>
            <a:ext cx="9334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F5F3"/>
          </a:solidFill>
          <a:ln xmlns:a="http://schemas.openxmlformats.org/drawingml/2006/main" w="0">
            <a:solidFill>
              <a:srgbClr val="E8F5F3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F7BC415-54B9-4AC1-9D50-DEC1C6898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34175" y="1866900"/>
            <a:ext cx="7048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050" b="1">
                <a:solidFill>
                  <a:srgbClr val="0F3557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F3557"/>
                </a:solidFill>
                <a:latin typeface="Aptos"/>
                <a:ea typeface="Aptos"/>
                <a:cs typeface="Aptos"/>
              </a:rPr>
              <a:t>Phase 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A8C53D5-BF68-4025-AD37-7663D24FE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48450" y="2343150"/>
            <a:ext cx="20002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80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Competent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DD555C4-AEA8-4D7E-B141-02DFB96C83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48450" y="2895600"/>
            <a:ext cx="2000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75803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Organizes specialty care, recognizes common risks, and explains the plan.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DEBD735-EE96-4850-9EF0-5ACCDECB6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1581150"/>
            <a:ext cx="2495550" cy="1924050"/>
          </a:xfrm>
          <a:prstGeom xmlns:a="http://schemas.openxmlformats.org/drawingml/2006/main" prst="roundRect">
            <a:avLst>
              <a:gd name="adj" fmla="val 396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8D46A8F-9527-41F4-B9B7-2C4D6C4ED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1581150"/>
            <a:ext cx="66675" cy="1924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7A78"/>
          </a:solidFill>
          <a:ln xmlns:a="http://schemas.openxmlformats.org/drawingml/2006/main" w="0">
            <a:solidFill>
              <a:srgbClr val="1E7A7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04A4E68-B6F3-41AC-9A77-01ED558B3A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15475" y="1809750"/>
            <a:ext cx="9334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8F5F3"/>
          </a:solidFill>
          <a:ln xmlns:a="http://schemas.openxmlformats.org/drawingml/2006/main" w="0">
            <a:solidFill>
              <a:srgbClr val="E8F5F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ED942E7-004E-4642-A1CF-BD1A78D95A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9775" y="1866900"/>
            <a:ext cx="7048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050" b="1">
                <a:solidFill>
                  <a:srgbClr val="0F3557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F3557"/>
                </a:solidFill>
                <a:latin typeface="Aptos"/>
                <a:ea typeface="Aptos"/>
                <a:cs typeface="Aptos"/>
              </a:rPr>
              <a:t>Phase 4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85D7A3D-E086-447F-9FA3-29409CA6D7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343150"/>
            <a:ext cx="20002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80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Proficient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D28B1F4-9016-4B56-AACD-AA58AE5BD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2895600"/>
            <a:ext cx="2000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713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20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Anticipates patterns, adapts within the specialty, and prepares for independent practice.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4F5E7FA-0DEB-41AF-981E-CF6992DA7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038600"/>
            <a:ext cx="506730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E9F2F8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8219656-6EE0-4AA1-90E0-46ACC2744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038600"/>
            <a:ext cx="66675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5C8A"/>
          </a:solidFill>
          <a:ln xmlns:a="http://schemas.openxmlformats.org/drawingml/2006/main" w="0">
            <a:solidFill>
              <a:srgbClr val="1E5C8A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798AB6A-B194-4A9A-B847-43313A2EB5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210050"/>
            <a:ext cx="4667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Preceptor role / Expert practice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9224F6B-0272-4A6A-B1FC-8A19F8F7F0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591050"/>
            <a:ext cx="4667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578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275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Precepting asks experienced nurses to make judgment visible. The guidebook supports the orientee and also helps the preceptor keep developing.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E83CEEB-BC11-4F20-AFEC-048575083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4038600"/>
            <a:ext cx="506730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FFF5E3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0F81D67-F75F-41E0-9A86-1E99801D35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4038600"/>
            <a:ext cx="66675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A"/>
          </a:solidFill>
          <a:ln xmlns:a="http://schemas.openxmlformats.org/drawingml/2006/main" w="0">
            <a:solidFill>
              <a:srgbClr val="E6A23A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A9258CD-D8B5-45E1-9AE1-9AAC8F1FB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4210050"/>
            <a:ext cx="4667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Phase 5 bridge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55693B4-4C98-44BE-B373-D0C3198FC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4591050"/>
            <a:ext cx="46672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5785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275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A nurse may be proficient in Med/Surg and still need targeted validation in ICU or OB. The bridge carries forward what is already solid and focuses on what changes.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6826838A-7D4D-4517-BFF4-85BE429793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857875"/>
            <a:ext cx="6858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00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Frame: Benner novice-to-expert model; Dreyfus five-stage skill acquisition model.</a:t>
            </a:r>
          </a:p>
        </p:txBody>
      </p:sp>
    </p:spTree>
    <p:extLst>
      <p:ext uri="{BB962C8B-B14F-4D97-AF65-F5344CB8AC3E}">
        <p14:creationId xmlns:p14="http://schemas.microsoft.com/office/powerpoint/2010/main" val="474179552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6F8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FE0542A-9020-436F-B7AD-8806496B81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3557"/>
          </a:solidFill>
          <a:ln xmlns:a="http://schemas.openxmlformats.org/drawingml/2006/main" w="0">
            <a:solidFill>
              <a:srgbClr val="0F3557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FE437B5-6154-4507-9F34-6C354FDBEC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38150"/>
            <a:ext cx="8191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What This Is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116A9F9-7BA2-41B5-8C19-E6C8977264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942975"/>
            <a:ext cx="9048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A structured layer on top of bedside orientation, not a replacement for local preceptor judgment.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ADC1919-176D-4EB9-81AF-EBF01DCF2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19850"/>
            <a:ext cx="3429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Thompson Clinical Orientation Program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D7972CC-F5A4-4B62-A150-45D03A072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6419850"/>
            <a:ext cx="2476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Review brief | June 2026 | 3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31EE3B6-0223-4BFD-9A3C-53CAF7C4C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19250"/>
            <a:ext cx="3333750" cy="2952750"/>
          </a:xfrm>
          <a:prstGeom xmlns:a="http://schemas.openxmlformats.org/drawingml/2006/main" prst="roundRect">
            <a:avLst>
              <a:gd name="adj" fmla="val 258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2CB4071-75E0-40A4-9236-A6CADA0D06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19250"/>
            <a:ext cx="66675" cy="2952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5C8A"/>
          </a:solidFill>
          <a:ln xmlns:a="http://schemas.openxmlformats.org/drawingml/2006/main" w="0">
            <a:solidFill>
              <a:srgbClr val="1E5C8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8496DF7-1A5B-420D-82AF-94BF86D6BF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790700"/>
            <a:ext cx="29337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Shared Thompson start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82EF83E-398F-4DA3-ADA7-42EF0F283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71700"/>
            <a:ext cx="2933700" cy="2286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Phase 1 and Phase 2 are completed once. They cover the hospital-wide habits every nurse needs: systems, safety, escalation, documentation, mobility, and core practice.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E4FBCA2-437C-45AE-A750-613BCBDB57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29125" y="1619250"/>
            <a:ext cx="3333750" cy="2952750"/>
          </a:xfrm>
          <a:prstGeom xmlns:a="http://schemas.openxmlformats.org/drawingml/2006/main" prst="roundRect">
            <a:avLst>
              <a:gd name="adj" fmla="val 258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45C0711-1A08-4CCC-BEC3-8D0DD3975D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29125" y="1619250"/>
            <a:ext cx="66675" cy="2952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7A78"/>
          </a:solidFill>
          <a:ln xmlns:a="http://schemas.openxmlformats.org/drawingml/2006/main" w="0">
            <a:solidFill>
              <a:srgbClr val="1E7A7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88F82C1-88B1-44E4-BE20-FC779DCD1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57725" y="1790700"/>
            <a:ext cx="29337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Specialty practice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9BB877F-9BDF-4B41-82B8-0295BED17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57725" y="2171700"/>
            <a:ext cx="2933700" cy="2286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Phase 3 and Phase 4 stay unit-specific. Med/Surg, ICU, and OB each keep their own guidebooks, checklists, scenarios, and final validation priorities.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710B1D0-3154-4800-9984-4DA219BDB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619250"/>
            <a:ext cx="3333750" cy="2952750"/>
          </a:xfrm>
          <a:prstGeom xmlns:a="http://schemas.openxmlformats.org/drawingml/2006/main" prst="roundRect">
            <a:avLst>
              <a:gd name="adj" fmla="val 258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0A5738E-CD92-44A5-A145-489A632AD8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1619250"/>
            <a:ext cx="66675" cy="2952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A"/>
          </a:solidFill>
          <a:ln xmlns:a="http://schemas.openxmlformats.org/drawingml/2006/main" w="0">
            <a:solidFill>
              <a:srgbClr val="E6A23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CA1C821-FC99-43C1-A4BC-84454F1F6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1790700"/>
            <a:ext cx="29337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Bridge in development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9785A79-6DBF-468B-BB17-66FC8804B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2171700"/>
            <a:ext cx="2933700" cy="2286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Phase 5 is meant for a nurse who has gained proficient knowledge in Med/Surg and then moves to one new specialty, such as ICU or OB.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5D79702-B030-4E76-8405-8FA387F504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5048250"/>
            <a:ext cx="9667875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>
            <a:normAutofit fontScale="100000"/>
          </a:bodyPr>
          <a:lstStyle xmlns:a="http://schemas.openxmlformats.org/drawingml/2006/main"/>
          <a:p xmlns:a="http://schemas.openxmlformats.org/drawingml/2006/main">
            <a:pPr marL="24" indent="-12">
              <a:lnSpc>
                <a:spcPct val="112000"/>
              </a:lnSpc>
              <a:spcAft>
                <a:spcPts val="8"/>
              </a:spcAft>
              <a:buNone/>
              <a:defRPr sz="1575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575">
                <a:solidFill>
                  <a:srgbClr val="162033"/>
                </a:solidFill>
                <a:latin typeface="Aptos"/>
                <a:ea typeface="Aptos"/>
                <a:cs typeface="Aptos"/>
              </a:rPr>
              <a:t>Guidebooks and checklists remain the competency backbone.</a:t>
            </a:r>
          </a:p>
          <a:p xmlns:a="http://schemas.openxmlformats.org/drawingml/2006/main">
            <a:pPr marL="24" indent="-12">
              <a:lnSpc>
                <a:spcPct val="112000"/>
              </a:lnSpc>
              <a:spcAft>
                <a:spcPts val="8"/>
              </a:spcAft>
              <a:buNone/>
              <a:defRPr sz="1575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575">
                <a:solidFill>
                  <a:srgbClr val="162033"/>
                </a:solidFill>
                <a:latin typeface="Aptos"/>
                <a:ea typeface="Aptos"/>
                <a:cs typeface="Aptos"/>
              </a:rPr>
              <a:t>Modules prepare the bedside conversation; they do not replace it.</a:t>
            </a:r>
          </a:p>
          <a:p xmlns:a="http://schemas.openxmlformats.org/drawingml/2006/main">
            <a:pPr marL="24" indent="-12">
              <a:lnSpc>
                <a:spcPct val="112000"/>
              </a:lnSpc>
              <a:spcAft>
                <a:spcPts val="8"/>
              </a:spcAft>
              <a:buNone/>
              <a:defRPr sz="1575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575">
                <a:solidFill>
                  <a:srgbClr val="162033"/>
                </a:solidFill>
                <a:latin typeface="Aptos"/>
                <a:ea typeface="Aptos"/>
                <a:cs typeface="Aptos"/>
              </a:rPr>
              <a:t>The review priority is local accuracy before anything is treated as final.</a:t>
            </a:r>
          </a:p>
        </p:txBody>
      </p:sp>
    </p:spTree>
    <p:extLst>
      <p:ext uri="{BB962C8B-B14F-4D97-AF65-F5344CB8AC3E}">
        <p14:creationId xmlns:p14="http://schemas.microsoft.com/office/powerpoint/2010/main" val="1750964700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6F8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37CC351-E8C3-4F36-B91C-7461832F6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3557"/>
          </a:solidFill>
          <a:ln xmlns:a="http://schemas.openxmlformats.org/drawingml/2006/main" w="0">
            <a:solidFill>
              <a:srgbClr val="0F3557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2C23D4D-C7CB-47C5-9C2A-61DFEF04C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38150"/>
            <a:ext cx="8191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Why I Organized It This Way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94B6F3F-C469-4F8C-9273-BE699F4E8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942975"/>
            <a:ext cx="9048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The goal is consistency where it helps, while keeping preceptor judgment intact.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A089E99-989C-4763-9E6F-DFC470B634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19850"/>
            <a:ext cx="3429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Thompson Clinical Orientation Program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70BAF30-61F0-4042-AB6B-EE3EF956B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6419850"/>
            <a:ext cx="2476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Review brief | June 2026 | 4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D6CFA16-BEBC-48D5-BEAB-BE391C375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600200"/>
            <a:ext cx="47625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E9F2F8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9E53461-DEF4-40BE-B82C-B5B45C9CE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600200"/>
            <a:ext cx="66675" cy="152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7A78"/>
          </a:solidFill>
          <a:ln xmlns:a="http://schemas.openxmlformats.org/drawingml/2006/main" w="0">
            <a:solidFill>
              <a:srgbClr val="1E7A7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D0C1C94-22C8-41E5-9987-88EDFB92E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1771650"/>
            <a:ext cx="43624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Coverage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8C849D2-6D62-463F-BFBD-E328083D0B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152650"/>
            <a:ext cx="43624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Some important skills do not come up naturally during a given assignment. The guidebooks make those topics visible.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366301E-4752-4CCA-839A-232F48CB1F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1600200"/>
            <a:ext cx="47625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96E6797-4834-44A5-8C1F-96244D169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1600200"/>
            <a:ext cx="66675" cy="152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A"/>
          </a:solidFill>
          <a:ln xmlns:a="http://schemas.openxmlformats.org/drawingml/2006/main" w="0">
            <a:solidFill>
              <a:srgbClr val="E6A23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838274D-90AC-436D-9B85-1F5518CE0D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1771650"/>
            <a:ext cx="43624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Timing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013ACC3-FC46-404E-B04A-92B082BFC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152650"/>
            <a:ext cx="43624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Phase placement marks the point for final competency assessment. It does not mean the topic cannot be taught earlier.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A3E30A7-7026-40C9-B33A-8EFA8AEE30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47625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E9F2F8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9C832E3-7864-4203-B850-B548B42EC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66675" cy="152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7A78"/>
          </a:solidFill>
          <a:ln xmlns:a="http://schemas.openxmlformats.org/drawingml/2006/main" w="0">
            <a:solidFill>
              <a:srgbClr val="1E7A7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917D06B-F1CF-4788-95E2-AF9D87882A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3886200"/>
            <a:ext cx="43624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Reinforcement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BFD27F8-2A92-41C2-A452-5D36999E6D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4267200"/>
            <a:ext cx="43624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Some topics come back later because risk, escalation, and unit workflow make more sense after prior learning.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F516478-8CD5-4680-B388-0C2B9F3EF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3714750"/>
            <a:ext cx="4762500" cy="1524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FAAF37E-D663-41F7-B528-A1E878652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0" y="3714750"/>
            <a:ext cx="66675" cy="1524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7A78"/>
          </a:solidFill>
          <a:ln xmlns:a="http://schemas.openxmlformats.org/drawingml/2006/main" w="0">
            <a:solidFill>
              <a:srgbClr val="1E7A78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03D34A6-5EA1-493F-AFB2-7409E4E6A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886200"/>
            <a:ext cx="43624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Preceptor support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498710A-5202-4C81-B57F-5923B0E25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267200"/>
            <a:ext cx="43624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The structure gives preceptors a shared path while still leaving room for patient assignments, local routines, and judgment.</a:t>
            </a:r>
          </a:p>
        </p:txBody>
      </p:sp>
    </p:spTree>
    <p:extLst>
      <p:ext uri="{BB962C8B-B14F-4D97-AF65-F5344CB8AC3E}">
        <p14:creationId xmlns:p14="http://schemas.microsoft.com/office/powerpoint/2010/main" val="118334694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6F8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930BFEA-484F-4D71-A42E-0859E841D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3557"/>
          </a:solidFill>
          <a:ln xmlns:a="http://schemas.openxmlformats.org/drawingml/2006/main" w="0">
            <a:solidFill>
              <a:srgbClr val="0F3557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31A3777-27B5-4D11-906F-E9B34CB88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38150"/>
            <a:ext cx="8191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Program Map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5D94BFF-283B-4246-ADFE-5B1872CA15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942975"/>
            <a:ext cx="9048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Shared onboarding happens once; specialty validation happens where practice changes.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626D0A6-A4E0-4AB4-A83F-55CC7A87C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19850"/>
            <a:ext cx="3429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Thompson Clinical Orientation Program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6817851-74DD-4DD4-A636-623F238D7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6419850"/>
            <a:ext cx="2476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Review brief | June 2026 | 5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1F94B5C-EF46-4CE7-A5F9-26DA36FD0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" y="2238375"/>
            <a:ext cx="2952750" cy="1952625"/>
          </a:xfrm>
          <a:prstGeom xmlns:a="http://schemas.openxmlformats.org/drawingml/2006/main" prst="roundRect">
            <a:avLst>
              <a:gd name="adj" fmla="val 68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24E8C4F-639A-40FA-BB05-EB0E06777F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8225" y="2486025"/>
            <a:ext cx="11239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9F2F8"/>
          </a:solidFill>
          <a:ln xmlns:a="http://schemas.openxmlformats.org/drawingml/2006/main" w="0">
            <a:solidFill>
              <a:srgbClr val="E9F2F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36AF597-5073-4496-AD18-57271BA3E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52525" y="2543175"/>
            <a:ext cx="895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050" b="1">
                <a:solidFill>
                  <a:srgbClr val="0F3557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F3557"/>
                </a:solidFill>
                <a:latin typeface="Aptos"/>
                <a:ea typeface="Aptos"/>
                <a:cs typeface="Aptos"/>
              </a:rPr>
              <a:t>Phase 1-2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517790C-8D6F-49CC-A0E4-417F7A3DF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" y="2962275"/>
            <a:ext cx="2428875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Novice to advanced beginner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1D9BFCA-7FD7-4530-96FA-B04B6F895A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7275" y="3590925"/>
            <a:ext cx="2428875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6497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4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Thompson foundation: systems, safety, escalation, documentation, mobility, core practice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6474506-94BF-49BF-8B6F-3AD5BAE05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90950" y="3209925"/>
            <a:ext cx="523875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5C6B7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C9FD86D-3CA5-4EBD-9E9D-37979FD8B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2238375"/>
            <a:ext cx="2952750" cy="1952625"/>
          </a:xfrm>
          <a:prstGeom xmlns:a="http://schemas.openxmlformats.org/drawingml/2006/main" prst="roundRect">
            <a:avLst>
              <a:gd name="adj" fmla="val 68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7E4F8BB-9EF3-4704-8F03-7772DB019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72025" y="2486025"/>
            <a:ext cx="11239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9F2F8"/>
          </a:solidFill>
          <a:ln xmlns:a="http://schemas.openxmlformats.org/drawingml/2006/main" w="0">
            <a:solidFill>
              <a:srgbClr val="E9F2F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E4C076E-CB56-4629-9B25-89B3BCA96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86325" y="2543175"/>
            <a:ext cx="895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050" b="1">
                <a:solidFill>
                  <a:srgbClr val="0F3557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F3557"/>
                </a:solidFill>
                <a:latin typeface="Aptos"/>
                <a:ea typeface="Aptos"/>
                <a:cs typeface="Aptos"/>
              </a:rPr>
              <a:t>Phase 3-4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4E2FF18-CC44-45FF-B45B-660D8E5BB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91075" y="2962275"/>
            <a:ext cx="2428875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Competent to proficient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230C480-E2B4-41D7-A139-DF0153252F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91075" y="3590925"/>
            <a:ext cx="2428875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7129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4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Specialty tracks: Med/Surg, ICU, and OB now; ED can be added as materials mature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654BF99-75A4-4BB2-9802-794EAFB8BE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209925"/>
            <a:ext cx="523875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19050">
            <a:solidFill>
              <a:srgbClr val="5C6B7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5538288-7822-4EFE-B3E7-2EE0A7EDE9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58175" y="2238375"/>
            <a:ext cx="2952750" cy="1952625"/>
          </a:xfrm>
          <a:prstGeom xmlns:a="http://schemas.openxmlformats.org/drawingml/2006/main" prst="roundRect">
            <a:avLst>
              <a:gd name="adj" fmla="val 682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1E61407-B766-4929-8BE3-965B12B876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05825" y="2486025"/>
            <a:ext cx="11239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F5E3"/>
          </a:solidFill>
          <a:ln xmlns:a="http://schemas.openxmlformats.org/drawingml/2006/main" w="0">
            <a:solidFill>
              <a:srgbClr val="FFF5E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5D7BEB5-A3E8-4F88-9EB4-E4C1EB841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0125" y="2543175"/>
            <a:ext cx="895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050" b="1">
                <a:solidFill>
                  <a:srgbClr val="0F3557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0F3557"/>
                </a:solidFill>
                <a:latin typeface="Aptos"/>
                <a:ea typeface="Aptos"/>
                <a:cs typeface="Aptos"/>
              </a:rPr>
              <a:t>Phase 5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98BF069-171B-4209-8E31-D0D03225D0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24875" y="2962275"/>
            <a:ext cx="2428875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80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80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Proficient bridge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95A5597-24E2-4F7B-9B1F-56958373B6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24875" y="3590925"/>
            <a:ext cx="2428875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73208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4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Carry Med/Surg proficiency into ICU or OB; the shared foundation is not repeated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9C93969-7016-42B6-83DC-F565C6964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705350"/>
            <a:ext cx="9953625" cy="1066800"/>
          </a:xfrm>
          <a:prstGeom xmlns:a="http://schemas.openxmlformats.org/drawingml/2006/main" prst="roundRect">
            <a:avLst>
              <a:gd name="adj" fmla="val 7143"/>
            </a:avLst>
          </a:prstGeom>
          <a:solidFill xmlns:a="http://schemas.openxmlformats.org/drawingml/2006/main">
            <a:srgbClr val="FFF5E3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81D7F1C-5848-4C65-939C-5ABB559435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705350"/>
            <a:ext cx="66675" cy="1066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A"/>
          </a:solidFill>
          <a:ln xmlns:a="http://schemas.openxmlformats.org/drawingml/2006/main" w="0">
            <a:solidFill>
              <a:srgbClr val="E6A23A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4CA8B11-DF95-4BF8-8739-37DB97B1F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4876800"/>
            <a:ext cx="9553575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Important framing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59D44AD-320B-45D7-BF78-ACF6486B29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5257800"/>
            <a:ext cx="9553575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7583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Phase 5 is a separate destination bridge. One resident may bridge from Med/Surg to ICU; a different resident may bridge from Med/Surg to OB. It is not a sequence through both units.</a:t>
            </a:r>
          </a:p>
        </p:txBody>
      </p:sp>
    </p:spTree>
    <p:extLst>
      <p:ext uri="{BB962C8B-B14F-4D97-AF65-F5344CB8AC3E}">
        <p14:creationId xmlns:p14="http://schemas.microsoft.com/office/powerpoint/2010/main" val="999991465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6F8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DFE138A-44BC-40DF-A026-CCA87BCA8D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3557"/>
          </a:solidFill>
          <a:ln xmlns:a="http://schemas.openxmlformats.org/drawingml/2006/main" w="0">
            <a:solidFill>
              <a:srgbClr val="0F3557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06C162C-C773-4811-AA3C-3BD4CB041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38150"/>
            <a:ext cx="8191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Phase 5 Transition Draft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30798C0-5D23-41C4-B98A-51F99B11C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942975"/>
            <a:ext cx="9048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Carry forward proficient practice from one area, then focus on what changes in the new unit.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C14E271-EAF6-44CB-90C3-9FE6675033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19850"/>
            <a:ext cx="3429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Thompson Clinical Orientation Program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2DB6171-963C-41F2-B1B1-4E87AED3E5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6419850"/>
            <a:ext cx="2476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Review brief | June 2026 | 6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53F82D1-A25B-4995-82FE-485D1AAA3C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543050"/>
            <a:ext cx="4953000" cy="3124200"/>
          </a:xfrm>
          <a:prstGeom xmlns:a="http://schemas.openxmlformats.org/drawingml/2006/main" prst="roundRect">
            <a:avLst>
              <a:gd name="adj" fmla="val 243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644533D-9818-4EE5-9622-810852848E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543050"/>
            <a:ext cx="66675" cy="3124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5C8A"/>
          </a:solidFill>
          <a:ln xmlns:a="http://schemas.openxmlformats.org/drawingml/2006/main" w="0">
            <a:solidFill>
              <a:srgbClr val="1E5C8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E6ADCFB-BFF3-4D1B-B584-DF57013EF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1714500"/>
            <a:ext cx="4552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Med/Surg to ICU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E8EE4A2-56ED-4A43-B55C-FEA27ABE30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095500"/>
            <a:ext cx="4552950" cy="2457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Starts from demonstrated Med/Surg proficiency, then targets ICU context: layout, team rhythm, advanced monitoring, airway and ventilator care, invasive lines, titratable medications, device burden, rapid deterioration, and ICU escalation.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413FFC7-8D8D-440E-B4F5-5B814BC09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1543050"/>
            <a:ext cx="4953000" cy="3124200"/>
          </a:xfrm>
          <a:prstGeom xmlns:a="http://schemas.openxmlformats.org/drawingml/2006/main" prst="roundRect">
            <a:avLst>
              <a:gd name="adj" fmla="val 243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1CD0CC-94BC-4F41-8B97-B62357811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1543050"/>
            <a:ext cx="66675" cy="3124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7A78"/>
          </a:solidFill>
          <a:ln xmlns:a="http://schemas.openxmlformats.org/drawingml/2006/main" w="0">
            <a:solidFill>
              <a:srgbClr val="1E7A7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D7C267B-66B8-4E5A-A93E-98C079B823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1714500"/>
            <a:ext cx="45529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Med/Surg to OB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8A022B5-2480-44E7-A663-17796C584A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2095500"/>
            <a:ext cx="4552950" cy="2457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Starts from demonstrated Med/Surg proficiency, then targets OB context: L&amp;D, postpartum, and nursery layout; team rhythm; maternal warning signs; fetal/newborn context; postpartum assessment; hemorrhage readiness; OB medications; infant security; and specialty escalation.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A3389F6-A829-431F-866E-964E3F58A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095875"/>
            <a:ext cx="99060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>
            <a:normAutofit fontScale="95532"/>
          </a:bodyPr>
          <a:lstStyle xmlns:a="http://schemas.openxmlformats.org/drawingml/2006/main"/>
          <a:p xmlns:a="http://schemas.openxmlformats.org/drawingml/2006/main">
            <a:pPr marL="24" indent="-12">
              <a:lnSpc>
                <a:spcPct val="112000"/>
              </a:lnSpc>
              <a:spcAft>
                <a:spcPts val="8"/>
              </a:spcAft>
              <a:buNone/>
              <a:defRPr sz="150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500">
                <a:solidFill>
                  <a:srgbClr val="162033"/>
                </a:solidFill>
                <a:latin typeface="Aptos"/>
                <a:ea typeface="Aptos"/>
                <a:cs typeface="Aptos"/>
              </a:rPr>
              <a:t>Unit enculturation is included: layout, team roles, resource pathways, handoff/huddle rhythm, and local escalation norms.</a:t>
            </a:r>
          </a:p>
          <a:p xmlns:a="http://schemas.openxmlformats.org/drawingml/2006/main">
            <a:pPr marL="24" indent="-12">
              <a:lnSpc>
                <a:spcPct val="112000"/>
              </a:lnSpc>
              <a:spcAft>
                <a:spcPts val="8"/>
              </a:spcAft>
              <a:buNone/>
              <a:defRPr sz="150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500">
                <a:solidFill>
                  <a:srgbClr val="162033"/>
                </a:solidFill>
                <a:latin typeface="Aptos"/>
                <a:ea typeface="Aptos"/>
                <a:cs typeface="Aptos"/>
              </a:rPr>
              <a:t>Shared skills are repeated only when the new specialty changes the risk, equipment, monitoring, documentation, or patient population.</a:t>
            </a:r>
          </a:p>
        </p:txBody>
      </p:sp>
    </p:spTree>
    <p:extLst>
      <p:ext uri="{BB962C8B-B14F-4D97-AF65-F5344CB8AC3E}">
        <p14:creationId xmlns:p14="http://schemas.microsoft.com/office/powerpoint/2010/main" val="307545949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6F8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EB493D7-6B81-4069-A72E-9B308EB2A4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3557"/>
          </a:solidFill>
          <a:ln xmlns:a="http://schemas.openxmlformats.org/drawingml/2006/main" w="0">
            <a:solidFill>
              <a:srgbClr val="0F3557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5749A60-CC5C-4752-8AD3-E662805C47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38150"/>
            <a:ext cx="8191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How I Would Review It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2B649C6-C51C-42F3-BBFE-B1DC19EE03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942975"/>
            <a:ext cx="9048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A practical review path so no one has to decode the whole repository at once.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950486B-C6F0-463C-851A-593C1294F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19850"/>
            <a:ext cx="3429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Thompson Clinical Orientation Program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3B7CEA5-ED92-4D1A-A6B5-FFA061CE79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6419850"/>
            <a:ext cx="2476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Review brief | June 2026 | 7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46D3669-5ACE-4ED5-AC12-68ADC1623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590675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E5C8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1EDFEF1-37F4-45E8-B1BC-B6588B1242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685925"/>
            <a:ext cx="5143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645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8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11D653F-C8BB-4F11-B455-CAEB52D424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1476375"/>
            <a:ext cx="4191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39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Start with the specialty guidebook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1E0835D-2111-4AEA-AF28-DD04E799D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1809750"/>
            <a:ext cx="8001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Does the content reflect how the unit actually teaches and validates practice?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01F8A8B-E31E-4BA3-852C-0ADAC7C22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59080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E5C8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145AD2F-16C2-4CC8-9A3F-B3281E607E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86050"/>
            <a:ext cx="5143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645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8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AB25B52-00AA-4F68-99C8-F671A06AC6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476500"/>
            <a:ext cx="4191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39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Compare against the checklist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DC45D52-2BFF-4AD6-9577-DFE662D526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809875"/>
            <a:ext cx="8001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Are the competency expectations represented clearly, and is final signoff placed at the right stage?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35DED48-AFBF-43C1-8416-8357D94B0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590925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E5C8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9DCCD3F-A7A7-49BF-87D9-1F0EB6C3E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686175"/>
            <a:ext cx="5143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645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8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84877A1-9663-413F-B1EF-046017854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476625"/>
            <a:ext cx="4191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39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Preview the matching module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CB0D5CD-85AB-42ED-9D66-2B05BF63C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810000"/>
            <a:ext cx="8001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Does the module prepare a useful bedside conversation without sounding like a policy manual?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C5C01CF-60BE-4375-B8B1-93421D5D9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591050"/>
            <a:ext cx="514350" cy="514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E6A23A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D9D2FC9-4C98-4502-98F7-D67D4E50E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686300"/>
            <a:ext cx="5143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6451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800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65A6E79-F7D4-4F69-A12B-08795B0B9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476750"/>
            <a:ext cx="4191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393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72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Look for local fit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FA9EAA9-0B09-4C00-9364-289F129261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810125"/>
            <a:ext cx="8001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What wording, sequence, workflow, equipment, or unit expectation needs correction?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73DA5C2-4AD4-4F3F-84D0-2E9A6EEEB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5562600"/>
            <a:ext cx="8763000" cy="476250"/>
          </a:xfrm>
          <a:prstGeom xmlns:a="http://schemas.openxmlformats.org/drawingml/2006/main" prst="roundRect">
            <a:avLst>
              <a:gd name="adj" fmla="val 16000"/>
            </a:avLst>
          </a:prstGeom>
          <a:solidFill xmlns:a="http://schemas.openxmlformats.org/drawingml/2006/main">
            <a:srgbClr val="E8F5F3"/>
          </a:solidFill>
          <a:ln xmlns:a="http://schemas.openxmlformats.org/drawingml/2006/main" w="9525">
            <a:solidFill>
              <a:srgbClr val="CBE3DF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FD36DA0-1375-4A23-A365-BDBB65A550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5562600"/>
            <a:ext cx="66675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7A78"/>
          </a:solidFill>
          <a:ln xmlns:a="http://schemas.openxmlformats.org/drawingml/2006/main" w="0">
            <a:solidFill>
              <a:srgbClr val="1E7A7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89FA73C-9187-4327-8AA7-A796997FD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66900" y="5695950"/>
            <a:ext cx="809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077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275" b="0">
                <a:solidFill>
                  <a:srgbClr val="0F3557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0F3557"/>
                </a:solidFill>
                <a:latin typeface="Aptos"/>
                <a:ea typeface="Aptos"/>
                <a:cs typeface="Aptos"/>
              </a:rPr>
              <a:t>Process note: AI helped organize and draft; local clinical review decides what is accurate enough to keep.</a:t>
            </a:r>
          </a:p>
        </p:txBody>
      </p:sp>
    </p:spTree>
    <p:extLst>
      <p:ext uri="{BB962C8B-B14F-4D97-AF65-F5344CB8AC3E}">
        <p14:creationId xmlns:p14="http://schemas.microsoft.com/office/powerpoint/2010/main" val="384840062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6F8FB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EDCE00F-3262-4C9C-9FF3-86E1D4466E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3557"/>
          </a:solidFill>
          <a:ln xmlns:a="http://schemas.openxmlformats.org/drawingml/2006/main" w="0">
            <a:solidFill>
              <a:srgbClr val="0F3557"/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8017CB1-C192-4F7E-8A73-9837C2DEF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438150"/>
            <a:ext cx="8191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2850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Feedback I Need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54BBA51-422F-493D-BBA8-2E5EA99897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942975"/>
            <a:ext cx="9048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The most useful review is specific, local, and tied to workflow or competency documentation.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B1F1911-EFF4-48BD-A929-3985741B2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19850"/>
            <a:ext cx="34290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Thompson Clinical Orientation Program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33245BC-8D36-4ECC-AA7D-0DF7603E54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6419850"/>
            <a:ext cx="2476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98204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825" b="0">
                <a:solidFill>
                  <a:srgbClr val="5C6B7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5C6B7A"/>
                </a:solidFill>
                <a:latin typeface="Aptos"/>
                <a:ea typeface="Aptos"/>
                <a:cs typeface="Aptos"/>
              </a:rPr>
              <a:t>Review brief | June 2026 | 8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8D63C40-0482-4EE2-BCBD-4EF8974BC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543050"/>
            <a:ext cx="781050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>
            <a:normAutofit fontScale="100000"/>
          </a:bodyPr>
          <a:lstStyle xmlns:a="http://schemas.openxmlformats.org/drawingml/2006/main"/>
          <a:p xmlns:a="http://schemas.openxmlformats.org/drawingml/2006/main">
            <a:pPr marL="24" indent="-12">
              <a:lnSpc>
                <a:spcPct val="112000"/>
              </a:lnSpc>
              <a:spcAft>
                <a:spcPts val="14"/>
              </a:spcAft>
              <a:buNone/>
              <a:defRPr sz="165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62033"/>
                </a:solidFill>
                <a:latin typeface="Aptos"/>
                <a:ea typeface="Aptos"/>
                <a:cs typeface="Aptos"/>
              </a:rPr>
              <a:t>Specialty accuracy: </a:t>
            </a:r>
            <a:r>
              <a:rPr sz="1650">
                <a:solidFill>
                  <a:srgbClr val="162033"/>
                </a:solidFill>
                <a:latin typeface="Aptos"/>
                <a:ea typeface="Aptos"/>
                <a:cs typeface="Aptos"/>
              </a:rPr>
              <a:t>Does ICU, OB, and Med/Surg content sound true to local practice?</a:t>
            </a:r>
          </a:p>
          <a:p xmlns:a="http://schemas.openxmlformats.org/drawingml/2006/main">
            <a:pPr marL="24" indent="-12">
              <a:lnSpc>
                <a:spcPct val="112000"/>
              </a:lnSpc>
              <a:spcAft>
                <a:spcPts val="14"/>
              </a:spcAft>
              <a:buNone/>
              <a:defRPr sz="165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62033"/>
                </a:solidFill>
                <a:latin typeface="Aptos"/>
                <a:ea typeface="Aptos"/>
                <a:cs typeface="Aptos"/>
              </a:rPr>
              <a:t>Missing workflows: </a:t>
            </a:r>
            <a:r>
              <a:rPr sz="1650">
                <a:solidFill>
                  <a:srgbClr val="162033"/>
                </a:solidFill>
                <a:latin typeface="Aptos"/>
                <a:ea typeface="Aptos"/>
                <a:cs typeface="Aptos"/>
              </a:rPr>
              <a:t>What common unit routines, resources, or team expectations are not visible yet?</a:t>
            </a:r>
          </a:p>
          <a:p xmlns:a="http://schemas.openxmlformats.org/drawingml/2006/main">
            <a:pPr marL="24" indent="-12">
              <a:lnSpc>
                <a:spcPct val="112000"/>
              </a:lnSpc>
              <a:spcAft>
                <a:spcPts val="14"/>
              </a:spcAft>
              <a:buNone/>
              <a:defRPr sz="165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62033"/>
                </a:solidFill>
                <a:latin typeface="Aptos"/>
                <a:ea typeface="Aptos"/>
                <a:cs typeface="Aptos"/>
              </a:rPr>
              <a:t>Checklist alignment: </a:t>
            </a:r>
            <a:r>
              <a:rPr sz="1650">
                <a:solidFill>
                  <a:srgbClr val="162033"/>
                </a:solidFill>
                <a:latin typeface="Aptos"/>
                <a:ea typeface="Aptos"/>
                <a:cs typeface="Aptos"/>
              </a:rPr>
              <a:t>Do guidebooks and modules support final competency documentation without duplicating it awkwardly?</a:t>
            </a:r>
          </a:p>
          <a:p xmlns:a="http://schemas.openxmlformats.org/drawingml/2006/main">
            <a:pPr marL="24" indent="-12">
              <a:lnSpc>
                <a:spcPct val="112000"/>
              </a:lnSpc>
              <a:spcAft>
                <a:spcPts val="14"/>
              </a:spcAft>
              <a:buNone/>
              <a:defRPr sz="165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650" b="1">
                <a:solidFill>
                  <a:srgbClr val="162033"/>
                </a:solidFill>
                <a:latin typeface="Aptos"/>
                <a:ea typeface="Aptos"/>
                <a:cs typeface="Aptos"/>
              </a:rPr>
              <a:t>Ready to test: </a:t>
            </a:r>
            <a:r>
              <a:rPr sz="1650">
                <a:solidFill>
                  <a:srgbClr val="162033"/>
                </a:solidFill>
                <a:latin typeface="Aptos"/>
                <a:ea typeface="Aptos"/>
                <a:cs typeface="Aptos"/>
              </a:rPr>
              <a:t>What must be corrected before using this with the first ICU and OB nurse residents?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E2C2D18-E35B-4CDB-9265-CD980CEC6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1543050"/>
            <a:ext cx="2381250" cy="2381250"/>
          </a:xfrm>
          <a:prstGeom xmlns:a="http://schemas.openxmlformats.org/drawingml/2006/main" prst="roundRect">
            <a:avLst>
              <a:gd name="adj" fmla="val 5600"/>
            </a:avLst>
          </a:prstGeom>
          <a:solidFill xmlns:a="http://schemas.openxmlformats.org/drawingml/2006/main">
            <a:srgbClr val="0F3557"/>
          </a:solidFill>
          <a:ln xmlns:a="http://schemas.openxmlformats.org/drawingml/2006/main" w="0">
            <a:solidFill>
              <a:srgbClr val="0F3557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6"/>
          <a:fontRef xmlns:a="http://schemas.openxmlformats.org/drawingml/2006/main" idx="major"/>
        </p:style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BA28F1E-5444-40EC-AE16-1B837BC2B1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1828800"/>
            <a:ext cx="18478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FFFFF"/>
                </a:solidFill>
                <a:latin typeface="Aptos Display"/>
                <a:ea typeface="Aptos Display"/>
                <a:cs typeface="Aptos Display"/>
              </a:rPr>
              <a:t>Review link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B083969-C912-4038-AA5C-92430F7B9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2362200"/>
            <a:ext cx="1952625" cy="914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20000"/>
              </a:lnSpc>
              <a:buNone/>
              <a:defRPr sz="1350" b="0">
                <a:solidFill>
                  <a:srgbClr val="E8F3FB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E8F3FB"/>
                </a:solidFill>
                <a:latin typeface="Aptos"/>
                <a:ea typeface="Aptos"/>
                <a:cs typeface="Aptos"/>
              </a:rPr>
              <a:t>Open from the main</a:t>
            </a:r>
          </a:p>
          <a:p xmlns:a="http://schemas.openxmlformats.org/drawingml/2006/main">
            <a:pPr algn="ctr">
              <a:lnSpc>
                <a:spcPct val="120000"/>
              </a:lnSpc>
              <a:buNone/>
              <a:defRPr sz="1350" b="0">
                <a:solidFill>
                  <a:srgbClr val="E8F3FB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E8F3FB"/>
                </a:solidFill>
                <a:latin typeface="Aptos"/>
                <a:ea typeface="Aptos"/>
                <a:cs typeface="Aptos"/>
              </a:rPr>
              <a:t>Thompson Hub</a:t>
            </a:r>
          </a:p>
          <a:p xmlns:a="http://schemas.openxmlformats.org/drawingml/2006/main">
            <a:pPr algn="ctr">
              <a:lnSpc>
                <a:spcPct val="120000"/>
              </a:lnSpc>
              <a:buNone/>
              <a:defRPr sz="1350" b="0">
                <a:solidFill>
                  <a:srgbClr val="E8F3FB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E8F3FB"/>
                </a:solidFill>
                <a:latin typeface="Aptos"/>
                <a:ea typeface="Aptos"/>
                <a:cs typeface="Aptos"/>
              </a:rPr>
              <a:t>Documents link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DB510EF-2BB3-4935-9C6C-FA42D8E9EB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648200"/>
            <a:ext cx="9810750" cy="876300"/>
          </a:xfrm>
          <a:prstGeom xmlns:a="http://schemas.openxmlformats.org/drawingml/2006/main" prst="roundRect">
            <a:avLst>
              <a:gd name="adj" fmla="val 8696"/>
            </a:avLst>
          </a:prstGeom>
          <a:solidFill xmlns:a="http://schemas.openxmlformats.org/drawingml/2006/main">
            <a:srgbClr val="FFF5E3"/>
          </a:solidFill>
          <a:ln xmlns:a="http://schemas.openxmlformats.org/drawingml/2006/main" w="9525">
            <a:solidFill>
              <a:srgbClr val="D8E0E8"/>
            </a:solidFill>
            <a:prstDash val="solid"/>
          </a:ln>
        </p:spPr>
        <p:style>
          <a:lnRef xmlns:a="http://schemas.openxmlformats.org/drawingml/2006/main" idx="0"/>
          <a:fillRef xmlns:a="http://schemas.openxmlformats.org/drawingml/2006/main" idx="0"/>
          <a:effectRef xmlns:a="http://schemas.openxmlformats.org/drawingml/2006/main" idx="4"/>
          <a:fontRef xmlns:a="http://schemas.openxmlformats.org/drawingml/2006/main" idx="major"/>
        </p:style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3C5CE40-0BA4-4515-86C6-676AB0A077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648200"/>
            <a:ext cx="66675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A23A"/>
          </a:solidFill>
          <a:ln xmlns:a="http://schemas.openxmlformats.org/drawingml/2006/main" w="0">
            <a:solidFill>
              <a:srgbClr val="E6A23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2D46DA0-7AA7-44F2-A20D-9D801E2FA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819650"/>
            <a:ext cx="94107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defRPr>
            </a:pPr>
            <a:r>
              <a:rPr sz="1575" b="1">
                <a:solidFill>
                  <a:srgbClr val="0F3557"/>
                </a:solidFill>
                <a:latin typeface="Aptos Display"/>
                <a:ea typeface="Aptos Display"/>
                <a:cs typeface="Aptos Display"/>
              </a:rPr>
              <a:t>After review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E1547A7-F683-443F-809B-AFE92154A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200650"/>
            <a:ext cx="94107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38100" tIns="19050" rIns="38100" bIns="19050" anchor="t">
            <a:normAutofit fontScale="71839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6000"/>
              </a:lnSpc>
              <a:buNone/>
              <a:defRPr sz="1350" b="0">
                <a:solidFill>
                  <a:srgbClr val="162033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162033"/>
                </a:solidFill>
                <a:latin typeface="Aptos"/>
                <a:ea typeface="Aptos"/>
                <a:cs typeface="Aptos"/>
              </a:rPr>
              <a:t>Revise by specialty, update the hub and guidebooks, then use the pilot to see what actually supports preceptors and residents at the bedside.</a:t>
            </a:r>
          </a:p>
        </p:txBody>
      </p:sp>
    </p:spTree>
    <p:extLst>
      <p:ext uri="{BB962C8B-B14F-4D97-AF65-F5344CB8AC3E}">
        <p14:creationId xmlns:p14="http://schemas.microsoft.com/office/powerpoint/2010/main" val="833753193"/>
      </p:ext>
    </p:extLst>
  </p:cSld>
</p:sld>
</file>

<file path=ppt/theme/theme1.xml><?xml version="1.0" encoding="utf-8"?>
<a:theme xmlns:a="http://schemas.openxmlformats.org/drawingml/2006/main" name="ChatGPT">
  <a:themeElements>
    <a:clrScheme name="Thompson Orientation">
      <a:dk1>
        <a:srgbClr val="000000"/>
      </a:dk1>
      <a:lt1>
        <a:srgbClr val="FFFFFF"/>
      </a:lt1>
      <a:dk2>
        <a:srgbClr val="0F3557"/>
      </a:dk2>
      <a:lt2>
        <a:srgbClr val="D8E0E8"/>
      </a:lt2>
      <a:accent1>
        <a:srgbClr val="1E5C8A"/>
      </a:accent1>
      <a:accent2>
        <a:srgbClr val="1E7A78"/>
      </a:accent2>
      <a:accent3>
        <a:srgbClr val="E6A23A"/>
      </a:accent3>
      <a:accent4>
        <a:srgbClr val="B45309"/>
      </a:accent4>
      <a:accent5>
        <a:srgbClr val="475569"/>
      </a:accent5>
      <a:accent6>
        <a:srgbClr val="0F766E"/>
      </a:accent6>
      <a:hlink>
        <a:srgbClr val="1E5C8A"/>
      </a:hlink>
      <a:folHlink>
        <a:srgbClr val="1E7A78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Thompson Orientation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2026-06-16T13:53:30.8460000Z</dcterms:created>
  <dcterms:modified xsi:type="dcterms:W3CDTF">2026-06-16T13:53:30.8460000Z</dcterms:modified>
</coreProperties>
</file>